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1.xml" ContentType="application/vnd.ms-office.webextension+xml"/>
  <Override PartName="/ppt/notesSlides/notesSlide11.xml" ContentType="application/vnd.openxmlformats-officedocument.presentationml.notesSlide+xml"/>
  <Override PartName="/ppt/webextensions/webextension2.xml" ContentType="application/vnd.ms-office.webextension+xml"/>
  <Override PartName="/ppt/notesSlides/notesSlide12.xml" ContentType="application/vnd.openxmlformats-officedocument.presentationml.notesSlide+xml"/>
  <Override PartName="/ppt/webextensions/webextension3.xml" ContentType="application/vnd.ms-office.webextension+xml"/>
  <Override PartName="/ppt/notesSlides/notesSlide13.xml" ContentType="application/vnd.openxmlformats-officedocument.presentationml.notesSlide+xml"/>
  <Override PartName="/ppt/webextensions/webextension4.xml" ContentType="application/vnd.ms-office.webextension+xml"/>
  <Override PartName="/ppt/notesSlides/notesSlide14.xml" ContentType="application/vnd.openxmlformats-officedocument.presentationml.notesSlide+xml"/>
  <Override PartName="/ppt/webextensions/webextension5.xml" ContentType="application/vnd.ms-office.webextension+xml"/>
  <Override PartName="/ppt/notesSlides/notesSlide15.xml" ContentType="application/vnd.openxmlformats-officedocument.presentationml.notesSlide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76" r:id="rId2"/>
    <p:sldId id="268" r:id="rId3"/>
    <p:sldId id="269" r:id="rId4"/>
    <p:sldId id="285" r:id="rId5"/>
    <p:sldId id="270" r:id="rId6"/>
    <p:sldId id="343" r:id="rId7"/>
    <p:sldId id="279" r:id="rId8"/>
    <p:sldId id="338" r:id="rId9"/>
    <p:sldId id="339" r:id="rId10"/>
    <p:sldId id="286" r:id="rId11"/>
    <p:sldId id="342" r:id="rId12"/>
    <p:sldId id="272" r:id="rId13"/>
    <p:sldId id="257" r:id="rId14"/>
    <p:sldId id="258" r:id="rId15"/>
    <p:sldId id="259" r:id="rId16"/>
    <p:sldId id="260" r:id="rId17"/>
    <p:sldId id="261" r:id="rId18"/>
    <p:sldId id="262" r:id="rId19"/>
    <p:sldId id="274" r:id="rId20"/>
    <p:sldId id="341" r:id="rId21"/>
    <p:sldId id="275" r:id="rId22"/>
    <p:sldId id="287" r:id="rId23"/>
    <p:sldId id="289" r:id="rId24"/>
    <p:sldId id="337" r:id="rId25"/>
    <p:sldId id="34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76"/>
          </p14:sldIdLst>
        </p14:section>
        <p14:section name="Opportunity" id="{34C61D3D-3DDA-8544-919D-38908B71CF6E}">
          <p14:sldIdLst>
            <p14:sldId id="268"/>
            <p14:sldId id="269"/>
            <p14:sldId id="285"/>
          </p14:sldIdLst>
        </p14:section>
        <p14:section name="Market" id="{DBB0F080-D76F-2449-A8A8-97428CE5CDE4}">
          <p14:sldIdLst>
            <p14:sldId id="270"/>
            <p14:sldId id="343"/>
            <p14:sldId id="279"/>
            <p14:sldId id="338"/>
            <p14:sldId id="339"/>
            <p14:sldId id="286"/>
            <p14:sldId id="342"/>
          </p14:sldIdLst>
        </p14:section>
        <p14:section name="Resultado" id="{D01103C6-D9B4-874A-903D-1D54C47D2E73}">
          <p14:sldIdLst>
            <p14:sldId id="272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Expectativa" id="{17ED8106-7472-CA40-A9D6-5927206203E6}">
          <p14:sldIdLst>
            <p14:sldId id="274"/>
            <p14:sldId id="341"/>
            <p14:sldId id="275"/>
            <p14:sldId id="287"/>
            <p14:sldId id="289"/>
            <p14:sldId id="337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92"/>
    <a:srgbClr val="FEFAE0"/>
    <a:srgbClr val="6B705C"/>
    <a:srgbClr val="D1DEBC"/>
    <a:srgbClr val="F89915"/>
    <a:srgbClr val="B2D4E3"/>
    <a:srgbClr val="EDDEEA"/>
    <a:srgbClr val="E8F2C4"/>
    <a:srgbClr val="FDEAD1"/>
    <a:srgbClr val="FB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8" autoAdjust="0"/>
    <p:restoredTop sz="96928"/>
  </p:normalViewPr>
  <p:slideViewPr>
    <p:cSldViewPr snapToGrid="0" snapToObjects="1">
      <p:cViewPr>
        <p:scale>
          <a:sx n="75" d="100"/>
          <a:sy n="75" d="100"/>
        </p:scale>
        <p:origin x="678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02/07/2021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8004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0611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29643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85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3183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9000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7730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8326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4652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31099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0270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8A9F8-9560-9743-AE3D-EC4B3B8AF971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7845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5297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4802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67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9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0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8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98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79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89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23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88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96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LT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03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C1621EB-52E9-864A-B0F6-E4DE6976EFAF}" type="datetimeFigureOut">
              <a:rPr lang="pt-BR" smtClean="0"/>
              <a:t>02/07/2021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D72A2A8-704E-EF48-80AE-D3783EE37A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53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12.xml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1.xml"/><Relationship Id="rId3" Type="http://schemas.openxmlformats.org/officeDocument/2006/relationships/slide" Target="slide13.xml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1.sv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2.xml"/><Relationship Id="rId3" Type="http://schemas.openxmlformats.org/officeDocument/2006/relationships/slide" Target="slide14.xml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4.sv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3.xml"/><Relationship Id="rId3" Type="http://schemas.openxmlformats.org/officeDocument/2006/relationships/slide" Target="slide15.xml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7.svg"/><Relationship Id="rId4" Type="http://schemas.openxmlformats.org/officeDocument/2006/relationships/image" Target="../media/image2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4.xml"/><Relationship Id="rId3" Type="http://schemas.openxmlformats.org/officeDocument/2006/relationships/slide" Target="slide16.xml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0.sv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5.xml"/><Relationship Id="rId3" Type="http://schemas.openxmlformats.org/officeDocument/2006/relationships/slide" Target="slide17.xml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11/relationships/webextension" Target="../webextensions/webextension6.xml"/><Relationship Id="rId3" Type="http://schemas.openxmlformats.org/officeDocument/2006/relationships/slide" Target="slide18.xml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1.svg"/><Relationship Id="rId4" Type="http://schemas.openxmlformats.org/officeDocument/2006/relationships/image" Target="../media/image24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www.linkedin.com/in/isaolivlim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dem%C3%A9trio-fragoso/" TargetMode="External"/><Relationship Id="rId11" Type="http://schemas.openxmlformats.org/officeDocument/2006/relationships/hyperlink" Target="https://www.linkedin.com/in/lira-michelle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microsoft.com/office/2007/relationships/hdphoto" Target="../media/hdphoto2.wdp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A35CA20-5925-4DFE-9BEE-9C4C92DE7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09" y="-21147"/>
            <a:ext cx="12174091" cy="73044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390399" y="3826202"/>
            <a:ext cx="0" cy="794404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>
            <a:off x="-125063" y="3807289"/>
            <a:ext cx="12737527" cy="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>
            <a:off x="4615690" y="2892550"/>
            <a:ext cx="1" cy="91473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27">
            <a:extLst>
              <a:ext uri="{FF2B5EF4-FFF2-40B4-BE49-F238E27FC236}">
                <a16:creationId xmlns:a16="http://schemas.microsoft.com/office/drawing/2014/main" id="{DE0F6637-233B-4133-93B2-8F570942E267}"/>
              </a:ext>
            </a:extLst>
          </p:cNvPr>
          <p:cNvCxnSpPr>
            <a:cxnSpLocks/>
          </p:cNvCxnSpPr>
          <p:nvPr/>
        </p:nvCxnSpPr>
        <p:spPr>
          <a:xfrm>
            <a:off x="7536283" y="3837920"/>
            <a:ext cx="1" cy="91473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1888476"/>
                  </p:ext>
                </p:extLst>
              </p:nvPr>
            </p:nvGraphicFramePr>
            <p:xfrm>
              <a:off x="165108" y="435454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3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>
                          <a:glow>
                            <a:srgbClr val="FFFF66"/>
                          </a:glow>
                          <a:outerShdw blurRad="635000" dir="5400000" algn="ctr" rotWithShape="0">
                            <a:srgbClr val="FFFF66"/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108" y="4354548"/>
                <a:ext cx="4450582" cy="2503452"/>
              </a:xfrm>
              <a:prstGeom prst="rect">
                <a:avLst/>
              </a:prstGeom>
              <a:effectLst>
                <a:glow>
                  <a:srgbClr val="FFFF66"/>
                </a:glow>
                <a:outerShdw blurRad="635000" dir="5400000" algn="ctr" rotWithShape="0">
                  <a:srgbClr val="FFFF66"/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266689"/>
                  </p:ext>
                </p:extLst>
              </p:nvPr>
            </p:nvGraphicFramePr>
            <p:xfrm>
              <a:off x="2689039" y="1062403"/>
              <a:ext cx="3853302" cy="2167483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53302" cy="2167483"/>
                        </a:xfrm>
                        <a:prstGeom prst="rect">
                          <a:avLst/>
                        </a:prstGeom>
                        <a:effectLst>
                          <a:glow>
                            <a:srgbClr val="FFFF66"/>
                          </a:glow>
                          <a:outerShdw blurRad="635000" dir="5400000" algn="ctr" rotWithShape="0">
                            <a:srgbClr val="FFFF66"/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039" y="1062403"/>
                <a:ext cx="3853302" cy="2167483"/>
              </a:xfrm>
              <a:prstGeom prst="rect">
                <a:avLst/>
              </a:prstGeom>
              <a:effectLst>
                <a:glow>
                  <a:srgbClr val="FFFF66"/>
                </a:glow>
                <a:outerShdw blurRad="635000" dir="5400000" algn="ctr" rotWithShape="0">
                  <a:srgbClr val="FFFF66"/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6012516"/>
                  </p:ext>
                </p:extLst>
              </p:nvPr>
            </p:nvGraphicFramePr>
            <p:xfrm>
              <a:off x="5728138" y="4552185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  <a:effectLst>
                          <a:glow>
                            <a:srgbClr val="FFFF66"/>
                          </a:glow>
                          <a:outerShdw blurRad="635000" dir="5400000" algn="ctr" rotWithShape="0">
                            <a:srgbClr val="FFFF66"/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8138" y="4552185"/>
                <a:ext cx="3588214" cy="2018370"/>
              </a:xfrm>
              <a:prstGeom prst="rect">
                <a:avLst/>
              </a:prstGeom>
              <a:effectLst>
                <a:glow>
                  <a:srgbClr val="FFFF66"/>
                </a:glow>
                <a:outerShdw blurRad="635000" dir="5400000" algn="ctr" rotWithShape="0">
                  <a:srgbClr val="FFFF66"/>
                </a:outerShdw>
              </a:effectLst>
            </p:spPr>
          </p:pic>
        </mc:Fallback>
      </mc:AlternateContent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6A061D11-519E-46AD-83CB-5ADF56B33B39}"/>
              </a:ext>
            </a:extLst>
          </p:cNvPr>
          <p:cNvCxnSpPr>
            <a:cxnSpLocks/>
          </p:cNvCxnSpPr>
          <p:nvPr/>
        </p:nvCxnSpPr>
        <p:spPr>
          <a:xfrm>
            <a:off x="10042698" y="2925236"/>
            <a:ext cx="1" cy="91473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6760793"/>
                  </p:ext>
                </p:extLst>
              </p:nvPr>
            </p:nvGraphicFramePr>
            <p:xfrm>
              <a:off x="8093320" y="1166260"/>
              <a:ext cx="3898752" cy="219304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98752" cy="2193048"/>
                        </a:xfrm>
                        <a:prstGeom prst="rect">
                          <a:avLst/>
                        </a:prstGeom>
                        <a:effectLst>
                          <a:glow>
                            <a:srgbClr val="FFFF66"/>
                          </a:glow>
                          <a:outerShdw blurRad="635000" dir="5400000" algn="ctr" rotWithShape="0">
                            <a:srgbClr val="FFFF66"/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Section Zoom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3320" y="1166260"/>
                <a:ext cx="3898752" cy="2193048"/>
              </a:xfrm>
              <a:prstGeom prst="rect">
                <a:avLst/>
              </a:prstGeom>
              <a:effectLst>
                <a:glow>
                  <a:srgbClr val="FFFF66"/>
                </a:glow>
                <a:outerShdw blurRad="635000" dir="5400000" algn="ctr" rotWithShape="0">
                  <a:srgbClr val="FFFF66"/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5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C98A8F5-3053-4DF4-B9E5-EC1113C3228F}"/>
              </a:ext>
            </a:extLst>
          </p:cNvPr>
          <p:cNvSpPr/>
          <p:nvPr/>
        </p:nvSpPr>
        <p:spPr>
          <a:xfrm>
            <a:off x="-467614" y="-155713"/>
            <a:ext cx="12990917" cy="7431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9F15A8-44C5-4827-9E20-5C22AAC8E547}"/>
              </a:ext>
            </a:extLst>
          </p:cNvPr>
          <p:cNvSpPr txBox="1"/>
          <p:nvPr/>
        </p:nvSpPr>
        <p:spPr>
          <a:xfrm>
            <a:off x="449522" y="338840"/>
            <a:ext cx="6808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CENÁRIO AMERICA SUL - 2020</a:t>
            </a:r>
          </a:p>
          <a:p>
            <a:r>
              <a:rPr lang="pt-BR" sz="2800" dirty="0"/>
              <a:t>QUEIMADAS – DIAS SEM CHUVA</a:t>
            </a:r>
          </a:p>
        </p:txBody>
      </p:sp>
      <p:sp>
        <p:nvSpPr>
          <p:cNvPr id="5" name="Freeform 75">
            <a:extLst>
              <a:ext uri="{FF2B5EF4-FFF2-40B4-BE49-F238E27FC236}">
                <a16:creationId xmlns:a16="http://schemas.microsoft.com/office/drawing/2014/main" id="{25DB836F-4248-4B53-AA05-B50F82999014}"/>
              </a:ext>
            </a:extLst>
          </p:cNvPr>
          <p:cNvSpPr/>
          <p:nvPr/>
        </p:nvSpPr>
        <p:spPr>
          <a:xfrm>
            <a:off x="-650968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C8413C-83E6-4101-8E04-EC95827E0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46" t="865" r="12934" b="45118"/>
          <a:stretch/>
        </p:blipFill>
        <p:spPr>
          <a:xfrm>
            <a:off x="1224153" y="2308860"/>
            <a:ext cx="10548316" cy="370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34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C98A8F5-3053-4DF4-B9E5-EC1113C3228F}"/>
              </a:ext>
            </a:extLst>
          </p:cNvPr>
          <p:cNvSpPr/>
          <p:nvPr/>
        </p:nvSpPr>
        <p:spPr>
          <a:xfrm>
            <a:off x="-348343" y="-96079"/>
            <a:ext cx="12672865" cy="7050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9F15A8-44C5-4827-9E20-5C22AAC8E547}"/>
              </a:ext>
            </a:extLst>
          </p:cNvPr>
          <p:cNvSpPr txBox="1"/>
          <p:nvPr/>
        </p:nvSpPr>
        <p:spPr>
          <a:xfrm>
            <a:off x="449522" y="338840"/>
            <a:ext cx="7018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CENÁRIO AMERICA SUL - 2021</a:t>
            </a:r>
          </a:p>
          <a:p>
            <a:r>
              <a:rPr lang="pt-BR" sz="2800" dirty="0"/>
              <a:t>QUEIMADAS – DIAS SEM CHUVA</a:t>
            </a:r>
          </a:p>
        </p:txBody>
      </p:sp>
      <p:sp>
        <p:nvSpPr>
          <p:cNvPr id="5" name="Freeform 75">
            <a:extLst>
              <a:ext uri="{FF2B5EF4-FFF2-40B4-BE49-F238E27FC236}">
                <a16:creationId xmlns:a16="http://schemas.microsoft.com/office/drawing/2014/main" id="{25DB836F-4248-4B53-AA05-B50F82999014}"/>
              </a:ext>
            </a:extLst>
          </p:cNvPr>
          <p:cNvSpPr/>
          <p:nvPr/>
        </p:nvSpPr>
        <p:spPr>
          <a:xfrm>
            <a:off x="-650968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5932C5-CF20-4381-859D-34D9680E8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6385"/>
          <a:stretch/>
        </p:blipFill>
        <p:spPr>
          <a:xfrm>
            <a:off x="1952962" y="1551189"/>
            <a:ext cx="9438937" cy="49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9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283618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059452" y="3237088"/>
            <a:ext cx="4073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Biomas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Brasileiros</a:t>
            </a:r>
            <a:r>
              <a:rPr lang="pt-BR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endParaRPr lang="pt-BR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6" name="Gráfico 5" descr="Inflamável">
            <a:extLst>
              <a:ext uri="{FF2B5EF4-FFF2-40B4-BE49-F238E27FC236}">
                <a16:creationId xmlns:a16="http://schemas.microsoft.com/office/drawing/2014/main" id="{E1468731-1855-4B9A-A5F9-FADA55F42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783" y="958655"/>
            <a:ext cx="2278433" cy="2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085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381B238-5BB8-4CC1-A20C-F53BFA947F2A}"/>
              </a:ext>
            </a:extLst>
          </p:cNvPr>
          <p:cNvSpPr/>
          <p:nvPr/>
        </p:nvSpPr>
        <p:spPr>
          <a:xfrm>
            <a:off x="-406400" y="-168879"/>
            <a:ext cx="3062514" cy="7208308"/>
          </a:xfrm>
          <a:prstGeom prst="rect">
            <a:avLst/>
          </a:prstGeom>
          <a:solidFill>
            <a:srgbClr val="B2E7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DFCCCC51-D9C3-994D-84DA-12A4692A0F37}"/>
              </a:ext>
            </a:extLst>
          </p:cNvPr>
          <p:cNvSpPr/>
          <p:nvPr/>
        </p:nvSpPr>
        <p:spPr>
          <a:xfrm>
            <a:off x="-650968" y="-980782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63" name="Graphic 62" descr="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8189C713-DFE7-8448-B778-2B47AD467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06" y="1849411"/>
            <a:ext cx="612336" cy="612336"/>
          </a:xfrm>
          <a:prstGeom prst="rect">
            <a:avLst/>
          </a:prstGeom>
        </p:spPr>
      </p:pic>
      <p:graphicFrame>
        <p:nvGraphicFramePr>
          <p:cNvPr id="186" name="Objeto 185">
            <a:extLst>
              <a:ext uri="{FF2B5EF4-FFF2-40B4-BE49-F238E27FC236}">
                <a16:creationId xmlns:a16="http://schemas.microsoft.com/office/drawing/2014/main" id="{0E5F1331-5E0E-4CFD-9672-24285F2D0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929" y="1666312"/>
          <a:ext cx="1807886" cy="176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81071" imgH="372103" progId="CorelDraw.Graphic.19">
                  <p:embed/>
                </p:oleObj>
              </mc:Choice>
              <mc:Fallback>
                <p:oleObj name="CorelDRAW" r:id="rId6" imgW="381071" imgH="372103" progId="CorelDraw.Graphic.19">
                  <p:embed/>
                  <p:pic>
                    <p:nvPicPr>
                      <p:cNvPr id="186" name="Objeto 185">
                        <a:extLst>
                          <a:ext uri="{FF2B5EF4-FFF2-40B4-BE49-F238E27FC236}">
                            <a16:creationId xmlns:a16="http://schemas.microsoft.com/office/drawing/2014/main" id="{0E5F1331-5E0E-4CFD-9672-24285F2D0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29" y="1666312"/>
                        <a:ext cx="1807886" cy="176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Suplemento 5" title="Web Viewer">
                <a:extLst>
                  <a:ext uri="{FF2B5EF4-FFF2-40B4-BE49-F238E27FC236}">
                    <a16:creationId xmlns:a16="http://schemas.microsoft.com/office/drawing/2014/main" id="{E33CE614-4559-4D0F-A3E8-E24AEDC709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79323"/>
                  </p:ext>
                </p:extLst>
              </p:nvPr>
            </p:nvGraphicFramePr>
            <p:xfrm>
              <a:off x="2533650" y="-5044"/>
              <a:ext cx="9658350" cy="68443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6" name="Suplemento 5" title="Web Viewer">
                <a:extLst>
                  <a:ext uri="{FF2B5EF4-FFF2-40B4-BE49-F238E27FC236}">
                    <a16:creationId xmlns:a16="http://schemas.microsoft.com/office/drawing/2014/main" id="{E33CE614-4559-4D0F-A3E8-E24AEDC70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3650" y="-5044"/>
                <a:ext cx="9658350" cy="6844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516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7B9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51B4ADC-898C-4B6A-BF58-9D1D3DC96D20}"/>
              </a:ext>
            </a:extLst>
          </p:cNvPr>
          <p:cNvSpPr/>
          <p:nvPr/>
        </p:nvSpPr>
        <p:spPr>
          <a:xfrm>
            <a:off x="-88577" y="-175156"/>
            <a:ext cx="3062514" cy="7208308"/>
          </a:xfrm>
          <a:prstGeom prst="rect">
            <a:avLst/>
          </a:prstGeom>
          <a:solidFill>
            <a:srgbClr val="FBD7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8570D61-80ED-ED4D-A2BC-6698342388C9}"/>
              </a:ext>
            </a:extLst>
          </p:cNvPr>
          <p:cNvSpPr/>
          <p:nvPr/>
        </p:nvSpPr>
        <p:spPr>
          <a:xfrm>
            <a:off x="-640121" y="-853440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8" name="Graphic 47" descr="Coffee">
            <a:hlinkClick r:id="rId3" action="ppaction://hlinksldjump"/>
            <a:extLst>
              <a:ext uri="{FF2B5EF4-FFF2-40B4-BE49-F238E27FC236}">
                <a16:creationId xmlns:a16="http://schemas.microsoft.com/office/drawing/2014/main" id="{76139D0C-E8ED-BD4A-BC7D-DA32CBABF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877" y="3065464"/>
            <a:ext cx="620915" cy="620915"/>
          </a:xfrm>
          <a:prstGeom prst="rect">
            <a:avLst/>
          </a:prstGeom>
        </p:spPr>
      </p:pic>
      <p:graphicFrame>
        <p:nvGraphicFramePr>
          <p:cNvPr id="107" name="Objeto 106">
            <a:extLst>
              <a:ext uri="{FF2B5EF4-FFF2-40B4-BE49-F238E27FC236}">
                <a16:creationId xmlns:a16="http://schemas.microsoft.com/office/drawing/2014/main" id="{AACB3801-A972-4E54-AAD3-7F7D8736F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877" y="2875722"/>
          <a:ext cx="1885362" cy="187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77702" imgH="375908" progId="CorelDraw.Graphic.19">
                  <p:embed/>
                </p:oleObj>
              </mc:Choice>
              <mc:Fallback>
                <p:oleObj name="CorelDRAW" r:id="rId6" imgW="377702" imgH="375908" progId="CorelDraw.Graphic.19">
                  <p:embed/>
                  <p:pic>
                    <p:nvPicPr>
                      <p:cNvPr id="107" name="Objeto 106">
                        <a:extLst>
                          <a:ext uri="{FF2B5EF4-FFF2-40B4-BE49-F238E27FC236}">
                            <a16:creationId xmlns:a16="http://schemas.microsoft.com/office/drawing/2014/main" id="{AACB3801-A972-4E54-AAD3-7F7D8736F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9877" y="2875722"/>
                        <a:ext cx="1885362" cy="187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618A10B7-1320-4F85-8418-9B79B342E8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625093"/>
                  </p:ext>
                </p:extLst>
              </p:nvPr>
            </p:nvGraphicFramePr>
            <p:xfrm>
              <a:off x="2933700" y="-1"/>
              <a:ext cx="92583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618A10B7-1320-4F85-8418-9B79B342E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3700" y="-1"/>
                <a:ext cx="92583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676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966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7B2968D-732E-47FA-B549-C9107355EFF6}"/>
              </a:ext>
            </a:extLst>
          </p:cNvPr>
          <p:cNvSpPr/>
          <p:nvPr/>
        </p:nvSpPr>
        <p:spPr>
          <a:xfrm>
            <a:off x="0" y="-168879"/>
            <a:ext cx="3062514" cy="7208308"/>
          </a:xfrm>
          <a:prstGeom prst="rect">
            <a:avLst/>
          </a:prstGeom>
          <a:solidFill>
            <a:srgbClr val="FDEA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0A97710-16C9-C045-950D-214E7DB1BF46}"/>
              </a:ext>
            </a:extLst>
          </p:cNvPr>
          <p:cNvSpPr/>
          <p:nvPr/>
        </p:nvSpPr>
        <p:spPr>
          <a:xfrm>
            <a:off x="-640121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4" name="Graphic 43" descr="Single gear">
            <a:hlinkClick r:id="rId3" action="ppaction://hlinksldjump"/>
            <a:extLst>
              <a:ext uri="{FF2B5EF4-FFF2-40B4-BE49-F238E27FC236}">
                <a16:creationId xmlns:a16="http://schemas.microsoft.com/office/drawing/2014/main" id="{852CEB05-671C-9C41-9B56-CE3D3A91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7756" y="4363184"/>
            <a:ext cx="724649" cy="724649"/>
          </a:xfrm>
          <a:prstGeom prst="rect">
            <a:avLst/>
          </a:prstGeom>
        </p:spPr>
      </p:pic>
      <p:graphicFrame>
        <p:nvGraphicFramePr>
          <p:cNvPr id="143" name="Objeto 142">
            <a:extLst>
              <a:ext uri="{FF2B5EF4-FFF2-40B4-BE49-F238E27FC236}">
                <a16:creationId xmlns:a16="http://schemas.microsoft.com/office/drawing/2014/main" id="{3E3B40CF-CEDD-4E3B-833B-A0320B167B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756" y="4252854"/>
          <a:ext cx="1727543" cy="166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81071" imgH="368720" progId="CorelDraw.Graphic.19">
                  <p:embed/>
                </p:oleObj>
              </mc:Choice>
              <mc:Fallback>
                <p:oleObj name="CorelDRAW" r:id="rId6" imgW="381071" imgH="368720" progId="CorelDraw.Graphic.19">
                  <p:embed/>
                  <p:pic>
                    <p:nvPicPr>
                      <p:cNvPr id="143" name="Objeto 142">
                        <a:extLst>
                          <a:ext uri="{FF2B5EF4-FFF2-40B4-BE49-F238E27FC236}">
                            <a16:creationId xmlns:a16="http://schemas.microsoft.com/office/drawing/2014/main" id="{3E3B40CF-CEDD-4E3B-833B-A0320B167B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756" y="4252854"/>
                        <a:ext cx="1727543" cy="1669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928DAEA5-27D0-496B-AA4B-BBEFCEE27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740673"/>
                  </p:ext>
                </p:extLst>
              </p:nvPr>
            </p:nvGraphicFramePr>
            <p:xfrm>
              <a:off x="2923176" y="0"/>
              <a:ext cx="9268824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928DAEA5-27D0-496B-AA4B-BBEFCEE27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3176" y="0"/>
                <a:ext cx="9268824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25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D33A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F453F7E-4CB7-4EF5-9125-6930BADF05CD}"/>
              </a:ext>
            </a:extLst>
          </p:cNvPr>
          <p:cNvSpPr/>
          <p:nvPr/>
        </p:nvSpPr>
        <p:spPr>
          <a:xfrm>
            <a:off x="-339547" y="-175154"/>
            <a:ext cx="3062514" cy="7208308"/>
          </a:xfrm>
          <a:prstGeom prst="rect">
            <a:avLst/>
          </a:prstGeom>
          <a:solidFill>
            <a:srgbClr val="E8F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98E8DDA-9A8C-484E-8557-66FEB1E316C9}"/>
              </a:ext>
            </a:extLst>
          </p:cNvPr>
          <p:cNvSpPr/>
          <p:nvPr/>
        </p:nvSpPr>
        <p:spPr>
          <a:xfrm>
            <a:off x="-638797" y="-645454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5" name="Graphic 44" descr="Users">
            <a:hlinkClick r:id="rId3" action="ppaction://hlinksldjump"/>
            <a:extLst>
              <a:ext uri="{FF2B5EF4-FFF2-40B4-BE49-F238E27FC236}">
                <a16:creationId xmlns:a16="http://schemas.microsoft.com/office/drawing/2014/main" id="{923E9E60-3788-D043-B41E-90194CA06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485" y="5614878"/>
            <a:ext cx="721920" cy="721920"/>
          </a:xfrm>
          <a:prstGeom prst="rect">
            <a:avLst/>
          </a:prstGeom>
        </p:spPr>
      </p:pic>
      <p:graphicFrame>
        <p:nvGraphicFramePr>
          <p:cNvPr id="396" name="Objeto 395">
            <a:extLst>
              <a:ext uri="{FF2B5EF4-FFF2-40B4-BE49-F238E27FC236}">
                <a16:creationId xmlns:a16="http://schemas.microsoft.com/office/drawing/2014/main" id="{C5252DE0-7E6B-49E1-8610-1432B328B4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485" y="4936435"/>
          <a:ext cx="182245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77702" imgH="372103" progId="CorelDraw.Graphic.19">
                  <p:embed/>
                </p:oleObj>
              </mc:Choice>
              <mc:Fallback>
                <p:oleObj name="CorelDRAW" r:id="rId6" imgW="377702" imgH="372103" progId="CorelDraw.Graphic.19">
                  <p:embed/>
                  <p:pic>
                    <p:nvPicPr>
                      <p:cNvPr id="396" name="Objeto 395">
                        <a:extLst>
                          <a:ext uri="{FF2B5EF4-FFF2-40B4-BE49-F238E27FC236}">
                            <a16:creationId xmlns:a16="http://schemas.microsoft.com/office/drawing/2014/main" id="{C5252DE0-7E6B-49E1-8610-1432B328B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0485" y="4936435"/>
                        <a:ext cx="1822450" cy="179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FB650175-83A5-495E-A8C5-0BCCE9F80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399699"/>
                  </p:ext>
                </p:extLst>
              </p:nvPr>
            </p:nvGraphicFramePr>
            <p:xfrm>
              <a:off x="2533650" y="0"/>
              <a:ext cx="965834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FB650175-83A5-495E-A8C5-0BCCE9F80E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3650" y="0"/>
                <a:ext cx="965834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744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3BB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C8D5328-E7D9-49AA-8C47-8D1A1928CF42}"/>
              </a:ext>
            </a:extLst>
          </p:cNvPr>
          <p:cNvSpPr/>
          <p:nvPr/>
        </p:nvSpPr>
        <p:spPr>
          <a:xfrm>
            <a:off x="-384990" y="-175154"/>
            <a:ext cx="3062514" cy="7208308"/>
          </a:xfrm>
          <a:prstGeom prst="rect">
            <a:avLst/>
          </a:prstGeom>
          <a:solidFill>
            <a:srgbClr val="EDDE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23EEECD3-D9B6-A849-80A9-833A93365D91}"/>
              </a:ext>
            </a:extLst>
          </p:cNvPr>
          <p:cNvSpPr/>
          <p:nvPr/>
        </p:nvSpPr>
        <p:spPr>
          <a:xfrm rot="10800000">
            <a:off x="-722175" y="-937043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48" name="Graphic 47" descr="Lightbulb">
            <a:hlinkClick r:id="rId3" action="ppaction://hlinksldjump"/>
            <a:extLst>
              <a:ext uri="{FF2B5EF4-FFF2-40B4-BE49-F238E27FC236}">
                <a16:creationId xmlns:a16="http://schemas.microsoft.com/office/drawing/2014/main" id="{3A4946F9-7A70-8C4B-AD36-118CD5548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13339" y="634043"/>
            <a:ext cx="618834" cy="618834"/>
          </a:xfrm>
          <a:prstGeom prst="rect">
            <a:avLst/>
          </a:prstGeom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E5B46A9C-4EF8-4026-A4FA-ACAF399D66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" y="371532"/>
          <a:ext cx="1823472" cy="1762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81071" imgH="368720" progId="CorelDraw.Graphic.19">
                  <p:embed/>
                </p:oleObj>
              </mc:Choice>
              <mc:Fallback>
                <p:oleObj name="CorelDRAW" r:id="rId6" imgW="381071" imgH="368720" progId="CorelDraw.Graphic.19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E5B46A9C-4EF8-4026-A4FA-ACAF399D6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531" y="371532"/>
                        <a:ext cx="1823472" cy="1762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Suplemento 3" title="Web Viewer">
                <a:extLst>
                  <a:ext uri="{FF2B5EF4-FFF2-40B4-BE49-F238E27FC236}">
                    <a16:creationId xmlns:a16="http://schemas.microsoft.com/office/drawing/2014/main" id="{80951F61-57F4-47DB-914C-7B3F61270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4609474"/>
                  </p:ext>
                </p:extLst>
              </p:nvPr>
            </p:nvGraphicFramePr>
            <p:xfrm>
              <a:off x="2505872" y="0"/>
              <a:ext cx="9686127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4" name="Suplemento 3" title="Web Viewer">
                <a:extLst>
                  <a:ext uri="{FF2B5EF4-FFF2-40B4-BE49-F238E27FC236}">
                    <a16:creationId xmlns:a16="http://schemas.microsoft.com/office/drawing/2014/main" id="{80951F61-57F4-47DB-914C-7B3F612709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5872" y="0"/>
                <a:ext cx="9686127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05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2A3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4783347-F192-4E1C-A2A9-C3B0DC3DCC9B}"/>
              </a:ext>
            </a:extLst>
          </p:cNvPr>
          <p:cNvSpPr/>
          <p:nvPr/>
        </p:nvSpPr>
        <p:spPr>
          <a:xfrm>
            <a:off x="-355302" y="-213945"/>
            <a:ext cx="3062514" cy="7208308"/>
          </a:xfrm>
          <a:prstGeom prst="rect">
            <a:avLst/>
          </a:prstGeom>
          <a:solidFill>
            <a:srgbClr val="B2D4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C92B69C-893F-FB47-8499-29EBCD3745F2}"/>
              </a:ext>
            </a:extLst>
          </p:cNvPr>
          <p:cNvSpPr/>
          <p:nvPr/>
        </p:nvSpPr>
        <p:spPr>
          <a:xfrm rot="10800000">
            <a:off x="-679802" y="-8141897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20" name="Graphic 19" descr="Upward trend">
            <a:hlinkClick r:id="rId3" action="ppaction://hlinksldjump"/>
            <a:extLst>
              <a:ext uri="{FF2B5EF4-FFF2-40B4-BE49-F238E27FC236}">
                <a16:creationId xmlns:a16="http://schemas.microsoft.com/office/drawing/2014/main" id="{06D8346F-0DD1-0441-B6A6-E94559A95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graphicFrame>
        <p:nvGraphicFramePr>
          <p:cNvPr id="136" name="Objeto 135">
            <a:extLst>
              <a:ext uri="{FF2B5EF4-FFF2-40B4-BE49-F238E27FC236}">
                <a16:creationId xmlns:a16="http://schemas.microsoft.com/office/drawing/2014/main" id="{C3B1FAC3-0DE7-4548-8090-19B21033F5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219" y="1636175"/>
          <a:ext cx="1823472" cy="17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6" imgW="377702" imgH="372103" progId="CorelDraw.Graphic.19">
                  <p:embed/>
                </p:oleObj>
              </mc:Choice>
              <mc:Fallback>
                <p:oleObj name="CorelDRAW" r:id="rId6" imgW="377702" imgH="372103" progId="CorelDraw.Graphic.19">
                  <p:embed/>
                  <p:pic>
                    <p:nvPicPr>
                      <p:cNvPr id="136" name="Objeto 135">
                        <a:extLst>
                          <a:ext uri="{FF2B5EF4-FFF2-40B4-BE49-F238E27FC236}">
                            <a16:creationId xmlns:a16="http://schemas.microsoft.com/office/drawing/2014/main" id="{C3B1FAC3-0DE7-4548-8090-19B21033F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219" y="1636175"/>
                        <a:ext cx="1823472" cy="179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 title="Web Viewer">
                <a:extLst>
                  <a:ext uri="{FF2B5EF4-FFF2-40B4-BE49-F238E27FC236}">
                    <a16:creationId xmlns:a16="http://schemas.microsoft.com/office/drawing/2014/main" id="{AC84F654-7C56-473D-876C-6D03CA339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5504317"/>
                  </p:ext>
                </p:extLst>
              </p:nvPr>
            </p:nvGraphicFramePr>
            <p:xfrm>
              <a:off x="2438400" y="0"/>
              <a:ext cx="97536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8"/>
              </a:graphicData>
            </a:graphic>
          </p:graphicFrame>
        </mc:Choice>
        <mc:Fallback>
          <p:pic>
            <p:nvPicPr>
              <p:cNvPr id="2" name="Suplemento 1" title="Web Viewer">
                <a:extLst>
                  <a:ext uri="{FF2B5EF4-FFF2-40B4-BE49-F238E27FC236}">
                    <a16:creationId xmlns:a16="http://schemas.microsoft.com/office/drawing/2014/main" id="{AC84F654-7C56-473D-876C-6D03CA339C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8400" y="0"/>
                <a:ext cx="97536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64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283618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25701" y="3484545"/>
            <a:ext cx="629671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0" b="1" i="0" u="none" strike="noStrike" baseline="0" dirty="0">
                <a:solidFill>
                  <a:schemeClr val="bg1"/>
                </a:solidFill>
                <a:latin typeface="Raleway Black"/>
              </a:rPr>
              <a:t>Pantanal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dirty="0">
                <a:solidFill>
                  <a:schemeClr val="bg1"/>
                </a:solidFill>
                <a:latin typeface="Raleway Black"/>
              </a:rPr>
              <a:t>Em Chamas</a:t>
            </a:r>
            <a:endParaRPr lang="pt-BR" sz="4400" b="1" i="0" u="none" strike="noStrike" baseline="0" dirty="0">
              <a:solidFill>
                <a:schemeClr val="bg1"/>
              </a:solidFill>
              <a:latin typeface="Raleway Black"/>
            </a:endParaRPr>
          </a:p>
        </p:txBody>
      </p:sp>
      <p:pic>
        <p:nvPicPr>
          <p:cNvPr id="5" name="Gráfico 4" descr="Inflamável">
            <a:extLst>
              <a:ext uri="{FF2B5EF4-FFF2-40B4-BE49-F238E27FC236}">
                <a16:creationId xmlns:a16="http://schemas.microsoft.com/office/drawing/2014/main" id="{39FB9FC0-059B-4074-9863-9C1F0074C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783" y="1150567"/>
            <a:ext cx="2278433" cy="2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283618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341249" y="3289656"/>
            <a:ext cx="55095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Queimadas</a:t>
            </a:r>
          </a:p>
          <a:p>
            <a:pPr algn="ctr"/>
            <a:r>
              <a:rPr lang="pt-BR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Equipe 10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ráfico 5" descr="Fogo">
            <a:extLst>
              <a:ext uri="{FF2B5EF4-FFF2-40B4-BE49-F238E27FC236}">
                <a16:creationId xmlns:a16="http://schemas.microsoft.com/office/drawing/2014/main" id="{0127D5D5-6E6B-4F55-A71E-A34D8FBA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026" y="596102"/>
            <a:ext cx="2832898" cy="28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B6B2CE5-2524-4C21-A1FE-892493668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76075878-0B6C-4975-A9DB-C9718153F637}"/>
              </a:ext>
            </a:extLst>
          </p:cNvPr>
          <p:cNvSpPr/>
          <p:nvPr/>
        </p:nvSpPr>
        <p:spPr>
          <a:xfrm>
            <a:off x="0" y="0"/>
            <a:ext cx="5873750" cy="6858000"/>
          </a:xfrm>
          <a:prstGeom prst="rtTriangle">
            <a:avLst/>
          </a:prstGeom>
          <a:solidFill>
            <a:srgbClr val="F89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363FC4F5-72C7-4DA3-80FB-314E97C89D86}"/>
              </a:ext>
            </a:extLst>
          </p:cNvPr>
          <p:cNvSpPr/>
          <p:nvPr/>
        </p:nvSpPr>
        <p:spPr>
          <a:xfrm rot="9184795">
            <a:off x="613410" y="918312"/>
            <a:ext cx="5477573" cy="6660414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D0423-FEDE-496E-95D7-3EE95948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067" y="1722230"/>
            <a:ext cx="3876090" cy="411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 onça-pintada é o maior felino das Américas. Espécie emblemática das matas brasileiras, a onça é importante para as ações de conservação.</a:t>
            </a:r>
          </a:p>
          <a:p>
            <a:pPr algn="just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Por estar no topo da cadeia alimentar e necessitar de grandes áreas preservadas para sobreviver. A ocorrência desses felinos em uma região indica que ele ainda oferece boas condições que permitam a sua sobrevivência.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FC895A-2450-4947-B19A-948FAA0D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66" b="97927" l="10000" r="90000">
                        <a14:foregroundMark x1="50217" y1="7195" x2="50217" y2="7195"/>
                        <a14:foregroundMark x1="47935" y1="5366" x2="47935" y2="5366"/>
                        <a14:foregroundMark x1="46087" y1="92805" x2="46087" y2="92805"/>
                        <a14:foregroundMark x1="66196" y1="81341" x2="66196" y2="81341"/>
                        <a14:foregroundMark x1="59348" y1="89512" x2="59348" y2="89512"/>
                        <a14:foregroundMark x1="59130" y1="88171" x2="59130" y2="88171"/>
                        <a14:foregroundMark x1="63478" y1="83659" x2="63478" y2="83659"/>
                        <a14:foregroundMark x1="69130" y1="81585" x2="69130" y2="81585"/>
                        <a14:foregroundMark x1="45326" y1="97927" x2="45326" y2="979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07" y="681521"/>
            <a:ext cx="6602606" cy="588493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F15E96E-B6A9-4F30-A72C-273F89A4430F}"/>
              </a:ext>
            </a:extLst>
          </p:cNvPr>
          <p:cNvSpPr txBox="1"/>
          <p:nvPr/>
        </p:nvSpPr>
        <p:spPr>
          <a:xfrm>
            <a:off x="7746067" y="927397"/>
            <a:ext cx="3079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ahnschrift" panose="020B0502040204020203" pitchFamily="34" charset="0"/>
              </a:rPr>
              <a:t>ONÇA PINTADA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C96F87C3-5A83-4798-BF8E-D4347D9D0E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ight Triangle 5">
            <a:extLst>
              <a:ext uri="{FF2B5EF4-FFF2-40B4-BE49-F238E27FC236}">
                <a16:creationId xmlns:a16="http://schemas.microsoft.com/office/drawing/2014/main" id="{AF3E95C1-C315-4D83-BAAE-45FE7BACE30D}"/>
              </a:ext>
            </a:extLst>
          </p:cNvPr>
          <p:cNvSpPr/>
          <p:nvPr/>
        </p:nvSpPr>
        <p:spPr>
          <a:xfrm>
            <a:off x="0" y="0"/>
            <a:ext cx="5873750" cy="6858000"/>
          </a:xfrm>
          <a:prstGeom prst="rtTriangle">
            <a:avLst/>
          </a:prstGeom>
          <a:solidFill>
            <a:srgbClr val="F899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AC0CC3-3A81-4D05-BCA8-B051EF2BD2A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D6FC389-F394-43FE-9DBC-1430EC42B9A5}"/>
              </a:ext>
            </a:extLst>
          </p:cNvPr>
          <p:cNvSpPr/>
          <p:nvPr/>
        </p:nvSpPr>
        <p:spPr bwMode="auto">
          <a:xfrm>
            <a:off x="5554663" y="1985963"/>
            <a:ext cx="1096962" cy="109696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0C3E9-B80F-401D-8250-D1CA44189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2381941"/>
            <a:ext cx="4305300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7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onças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/100 km²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D828F8F-D86E-4E36-A7EE-FBD40AA1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1936750"/>
            <a:ext cx="4305300" cy="58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377">
              <a:lnSpc>
                <a:spcPct val="150000"/>
              </a:lnSpc>
              <a:defRPr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Onça-pintada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/ km²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7F777B-ACE8-4A4A-9AFC-CD6FA64C547A}"/>
              </a:ext>
            </a:extLst>
          </p:cNvPr>
          <p:cNvSpPr/>
          <p:nvPr/>
        </p:nvSpPr>
        <p:spPr bwMode="auto">
          <a:xfrm>
            <a:off x="5537200" y="3579813"/>
            <a:ext cx="1098550" cy="1096962"/>
          </a:xfrm>
          <a:prstGeom prst="ellipse">
            <a:avLst/>
          </a:prstGeom>
          <a:solidFill>
            <a:schemeClr val="bg1"/>
          </a:solidFill>
          <a:ln w="25400">
            <a:solidFill>
              <a:srgbClr val="F89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17A4AA-ABD4-4589-B5DD-D2F5707B59A4}"/>
              </a:ext>
            </a:extLst>
          </p:cNvPr>
          <p:cNvSpPr/>
          <p:nvPr/>
        </p:nvSpPr>
        <p:spPr bwMode="auto">
          <a:xfrm>
            <a:off x="5537200" y="5175250"/>
            <a:ext cx="1098550" cy="109696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5A923896-25D6-413F-83A2-A286F0E7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5559425"/>
            <a:ext cx="5435600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População estimada em 4.900 indivíduos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9122F67C-658D-42A3-A704-A9EBF346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5130800"/>
            <a:ext cx="4305300" cy="58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População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E0860FCA-2723-4960-A4E6-6063AE028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376" y="4078142"/>
            <a:ext cx="4797287" cy="8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Ocupa em torno de 70 mil km² no Pantanal</a:t>
            </a:r>
          </a:p>
          <a:p>
            <a:pPr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4FB048DE-AF9E-4D06-B0A0-7D1C8F563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3499077"/>
            <a:ext cx="4305300" cy="58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Habitat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5B14C-6022-453F-915C-7D96064E0EF0}"/>
              </a:ext>
            </a:extLst>
          </p:cNvPr>
          <p:cNvGrpSpPr>
            <a:grpSpLocks/>
          </p:cNvGrpSpPr>
          <p:nvPr/>
        </p:nvGrpSpPr>
        <p:grpSpPr bwMode="auto">
          <a:xfrm>
            <a:off x="5554663" y="415925"/>
            <a:ext cx="1096962" cy="1096963"/>
            <a:chOff x="567056" y="1759856"/>
            <a:chExt cx="1083214" cy="110799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DFD0B4-B16B-42B1-98C3-15E7056ADA0D}"/>
                </a:ext>
              </a:extLst>
            </p:cNvPr>
            <p:cNvSpPr/>
            <p:nvPr/>
          </p:nvSpPr>
          <p:spPr>
            <a:xfrm>
              <a:off x="567056" y="1759856"/>
              <a:ext cx="1083214" cy="110799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899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C13C6F3B-1D15-4354-AB75-5B163EEBF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6" y="2035652"/>
              <a:ext cx="1083214" cy="463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914377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3" name="Rectangle 7">
            <a:extLst>
              <a:ext uri="{FF2B5EF4-FFF2-40B4-BE49-F238E27FC236}">
                <a16:creationId xmlns:a16="http://schemas.microsoft.com/office/drawing/2014/main" id="{D71E0829-EFE9-437F-B51A-AD8DEFCE1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175" y="862397"/>
            <a:ext cx="4305300" cy="4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Maior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felino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 das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Américas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BA56A049-492B-47B6-A467-7FA310811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175" y="338138"/>
            <a:ext cx="4305300" cy="58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914377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O Rei das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Américas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Raleway" panose="020B0503030101060003" pitchFamily="34" charset="0"/>
            </a:endParaRPr>
          </a:p>
        </p:txBody>
      </p:sp>
      <p:pic>
        <p:nvPicPr>
          <p:cNvPr id="25" name="Gráfico 24" descr="Pegadas de patas">
            <a:extLst>
              <a:ext uri="{FF2B5EF4-FFF2-40B4-BE49-F238E27FC236}">
                <a16:creationId xmlns:a16="http://schemas.microsoft.com/office/drawing/2014/main" id="{34B5A3E3-8038-485D-9CB1-83A19C2D2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918" y="659481"/>
            <a:ext cx="552451" cy="552451"/>
          </a:xfrm>
          <a:prstGeom prst="rect">
            <a:avLst/>
          </a:prstGeom>
        </p:spPr>
      </p:pic>
      <p:pic>
        <p:nvPicPr>
          <p:cNvPr id="26" name="Gráfico 25" descr="Pegadas de patas">
            <a:extLst>
              <a:ext uri="{FF2B5EF4-FFF2-40B4-BE49-F238E27FC236}">
                <a16:creationId xmlns:a16="http://schemas.microsoft.com/office/drawing/2014/main" id="{8AD3E439-8969-4C22-90DF-DC1392853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6918" y="2270125"/>
            <a:ext cx="552451" cy="552451"/>
          </a:xfrm>
          <a:prstGeom prst="rect">
            <a:avLst/>
          </a:prstGeom>
        </p:spPr>
      </p:pic>
      <p:pic>
        <p:nvPicPr>
          <p:cNvPr id="27" name="Gráfico 26" descr="Pegadas de patas">
            <a:extLst>
              <a:ext uri="{FF2B5EF4-FFF2-40B4-BE49-F238E27FC236}">
                <a16:creationId xmlns:a16="http://schemas.microsoft.com/office/drawing/2014/main" id="{8AA937F3-F636-4F88-901F-CFCF6F90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8981" y="3852862"/>
            <a:ext cx="552451" cy="552451"/>
          </a:xfrm>
          <a:prstGeom prst="rect">
            <a:avLst/>
          </a:prstGeom>
        </p:spPr>
      </p:pic>
      <p:pic>
        <p:nvPicPr>
          <p:cNvPr id="28" name="Gráfico 27" descr="Pegadas de patas">
            <a:extLst>
              <a:ext uri="{FF2B5EF4-FFF2-40B4-BE49-F238E27FC236}">
                <a16:creationId xmlns:a16="http://schemas.microsoft.com/office/drawing/2014/main" id="{1CE75698-0895-49D0-85E4-13716508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7399" y="5447505"/>
            <a:ext cx="552451" cy="5524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35AFDB5-16F1-4F27-8FA6-1697E17985CF}"/>
              </a:ext>
            </a:extLst>
          </p:cNvPr>
          <p:cNvSpPr/>
          <p:nvPr/>
        </p:nvSpPr>
        <p:spPr>
          <a:xfrm>
            <a:off x="0" y="-34365"/>
            <a:ext cx="12192000" cy="6858000"/>
          </a:xfrm>
          <a:prstGeom prst="rect">
            <a:avLst/>
          </a:prstGeom>
          <a:solidFill>
            <a:srgbClr val="FEFA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 title="Web Viewer">
                <a:extLst>
                  <a:ext uri="{FF2B5EF4-FFF2-40B4-BE49-F238E27FC236}">
                    <a16:creationId xmlns:a16="http://schemas.microsoft.com/office/drawing/2014/main" id="{2BC8F08B-22E2-4FD6-9466-346B622948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3351411"/>
                  </p:ext>
                </p:extLst>
              </p:nvPr>
            </p:nvGraphicFramePr>
            <p:xfrm>
              <a:off x="3483429" y="-34366"/>
              <a:ext cx="8708571" cy="68923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Suplemento 2" title="Web Viewer">
                <a:extLst>
                  <a:ext uri="{FF2B5EF4-FFF2-40B4-BE49-F238E27FC236}">
                    <a16:creationId xmlns:a16="http://schemas.microsoft.com/office/drawing/2014/main" id="{2BC8F08B-22E2-4FD6-9466-346B622948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3429" y="-34366"/>
                <a:ext cx="8708571" cy="689236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reeform 39">
            <a:extLst>
              <a:ext uri="{FF2B5EF4-FFF2-40B4-BE49-F238E27FC236}">
                <a16:creationId xmlns:a16="http://schemas.microsoft.com/office/drawing/2014/main" id="{2F45B2EA-2AED-4D36-A967-2EDB603D6921}"/>
              </a:ext>
            </a:extLst>
          </p:cNvPr>
          <p:cNvSpPr/>
          <p:nvPr/>
        </p:nvSpPr>
        <p:spPr>
          <a:xfrm>
            <a:off x="-640121" y="-7260980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23183A-7F39-4435-96D3-6CEADF24DBD5}"/>
              </a:ext>
            </a:extLst>
          </p:cNvPr>
          <p:cNvSpPr txBox="1"/>
          <p:nvPr/>
        </p:nvSpPr>
        <p:spPr>
          <a:xfrm>
            <a:off x="640121" y="4225365"/>
            <a:ext cx="604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PANTANAL</a:t>
            </a:r>
          </a:p>
          <a:p>
            <a:r>
              <a:rPr lang="pt-BR" dirty="0">
                <a:latin typeface="Bahnschrift Light" panose="020B0502040204020203" pitchFamily="34" charset="0"/>
              </a:rPr>
              <a:t>  Queimadas por km²</a:t>
            </a:r>
          </a:p>
        </p:txBody>
      </p:sp>
    </p:spTree>
    <p:extLst>
      <p:ext uri="{BB962C8B-B14F-4D97-AF65-F5344CB8AC3E}">
        <p14:creationId xmlns:p14="http://schemas.microsoft.com/office/powerpoint/2010/main" val="125672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C9F6C2C-EA82-4602-9692-53BF7A040B8D}"/>
              </a:ext>
            </a:extLst>
          </p:cNvPr>
          <p:cNvSpPr/>
          <p:nvPr/>
        </p:nvSpPr>
        <p:spPr>
          <a:xfrm>
            <a:off x="0" y="-34365"/>
            <a:ext cx="12192000" cy="6858000"/>
          </a:xfrm>
          <a:prstGeom prst="rect">
            <a:avLst/>
          </a:prstGeom>
          <a:solidFill>
            <a:srgbClr val="FEFA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39">
            <a:extLst>
              <a:ext uri="{FF2B5EF4-FFF2-40B4-BE49-F238E27FC236}">
                <a16:creationId xmlns:a16="http://schemas.microsoft.com/office/drawing/2014/main" id="{A3DE5134-B9BD-4189-B45B-DFB40E71587C}"/>
              </a:ext>
            </a:extLst>
          </p:cNvPr>
          <p:cNvSpPr/>
          <p:nvPr/>
        </p:nvSpPr>
        <p:spPr>
          <a:xfrm>
            <a:off x="-640121" y="-6028528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C0F052-BE77-4AE0-9182-088E488DA9A3}"/>
              </a:ext>
            </a:extLst>
          </p:cNvPr>
          <p:cNvSpPr txBox="1"/>
          <p:nvPr/>
        </p:nvSpPr>
        <p:spPr>
          <a:xfrm>
            <a:off x="640121" y="5488595"/>
            <a:ext cx="271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PANTANAL</a:t>
            </a:r>
          </a:p>
          <a:p>
            <a:r>
              <a:rPr lang="pt-BR" sz="1600" dirty="0">
                <a:latin typeface="Bahnschrift Light" panose="020B0502040204020203" pitchFamily="34" charset="0"/>
              </a:rPr>
              <a:t>Desmatamento por hectare</a:t>
            </a:r>
            <a:endParaRPr lang="pt-BR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Suplemento 9" title="Web Viewer">
                <a:extLst>
                  <a:ext uri="{FF2B5EF4-FFF2-40B4-BE49-F238E27FC236}">
                    <a16:creationId xmlns:a16="http://schemas.microsoft.com/office/drawing/2014/main" id="{14D07693-BBD3-4CDA-97E7-9C7664E6E2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114694"/>
                  </p:ext>
                </p:extLst>
              </p:nvPr>
            </p:nvGraphicFramePr>
            <p:xfrm>
              <a:off x="3761799" y="-34365"/>
              <a:ext cx="8416950" cy="68923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0" name="Suplemento 9" title="Web Viewer">
                <a:extLst>
                  <a:ext uri="{FF2B5EF4-FFF2-40B4-BE49-F238E27FC236}">
                    <a16:creationId xmlns:a16="http://schemas.microsoft.com/office/drawing/2014/main" id="{14D07693-BBD3-4CDA-97E7-9C7664E6E2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1799" y="-34365"/>
                <a:ext cx="8416950" cy="6892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16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041A0EFB-F400-4BBB-A2D9-881A287F9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9">
            <a:extLst>
              <a:ext uri="{FF2B5EF4-FFF2-40B4-BE49-F238E27FC236}">
                <a16:creationId xmlns:a16="http://schemas.microsoft.com/office/drawing/2014/main" id="{4CA79CFB-D9EF-44C0-9309-8C146742AACF}"/>
              </a:ext>
            </a:extLst>
          </p:cNvPr>
          <p:cNvSpPr/>
          <p:nvPr/>
        </p:nvSpPr>
        <p:spPr>
          <a:xfrm rot="5400000">
            <a:off x="996787" y="-11245179"/>
            <a:ext cx="1497264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58E1969-BA07-4A6F-B3DC-25596BB23579}"/>
              </a:ext>
            </a:extLst>
          </p:cNvPr>
          <p:cNvGrpSpPr/>
          <p:nvPr/>
        </p:nvGrpSpPr>
        <p:grpSpPr>
          <a:xfrm>
            <a:off x="-98619" y="2857809"/>
            <a:ext cx="12589786" cy="2382837"/>
            <a:chOff x="-98619" y="2313781"/>
            <a:chExt cx="12589786" cy="2382837"/>
          </a:xfrm>
          <a:solidFill>
            <a:srgbClr val="6B705C"/>
          </a:solidFill>
        </p:grpSpPr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16124A4-9D0D-4156-93E7-C2D64B260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2697" y="3413918"/>
              <a:ext cx="2374156" cy="1187563"/>
            </a:xfrm>
            <a:custGeom>
              <a:avLst/>
              <a:gdLst>
                <a:gd name="T0" fmla="*/ 631 w 746"/>
                <a:gd name="T1" fmla="*/ 0 h 372"/>
                <a:gd name="T2" fmla="*/ 373 w 746"/>
                <a:gd name="T3" fmla="*/ 258 h 372"/>
                <a:gd name="T4" fmla="*/ 114 w 746"/>
                <a:gd name="T5" fmla="*/ 0 h 372"/>
                <a:gd name="T6" fmla="*/ 0 w 746"/>
                <a:gd name="T7" fmla="*/ 0 h 372"/>
                <a:gd name="T8" fmla="*/ 373 w 746"/>
                <a:gd name="T9" fmla="*/ 372 h 372"/>
                <a:gd name="T10" fmla="*/ 746 w 746"/>
                <a:gd name="T11" fmla="*/ 0 h 372"/>
                <a:gd name="T12" fmla="*/ 631 w 746"/>
                <a:gd name="T13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6" h="372">
                  <a:moveTo>
                    <a:pt x="631" y="0"/>
                  </a:moveTo>
                  <a:cubicBezTo>
                    <a:pt x="631" y="142"/>
                    <a:pt x="515" y="258"/>
                    <a:pt x="373" y="258"/>
                  </a:cubicBezTo>
                  <a:cubicBezTo>
                    <a:pt x="230" y="258"/>
                    <a:pt x="115" y="142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"/>
                    <a:pt x="167" y="372"/>
                    <a:pt x="373" y="372"/>
                  </a:cubicBezTo>
                  <a:cubicBezTo>
                    <a:pt x="578" y="372"/>
                    <a:pt x="745" y="206"/>
                    <a:pt x="746" y="0"/>
                  </a:cubicBez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 dirty="0">
                <a:latin typeface="+mn-lt"/>
              </a:endParaRPr>
            </a:p>
          </p:txBody>
        </p:sp>
        <p:sp>
          <p:nvSpPr>
            <p:cNvPr id="44" name="Isosceles Triangle 19">
              <a:extLst>
                <a:ext uri="{FF2B5EF4-FFF2-40B4-BE49-F238E27FC236}">
                  <a16:creationId xmlns:a16="http://schemas.microsoft.com/office/drawing/2014/main" id="{D31A944A-194A-4ED2-8D3F-EEB454F8F9B1}"/>
                </a:ext>
              </a:extLst>
            </p:cNvPr>
            <p:cNvSpPr/>
            <p:nvPr/>
          </p:nvSpPr>
          <p:spPr bwMode="auto">
            <a:xfrm>
              <a:off x="11792568" y="3110968"/>
              <a:ext cx="698599" cy="4526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55A977-2CAC-4896-9653-E58DD757A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98619" y="2313781"/>
              <a:ext cx="10579102" cy="2382837"/>
              <a:chOff x="790769" y="2598149"/>
              <a:chExt cx="7706993" cy="1735215"/>
            </a:xfrm>
            <a:grpFill/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BD6DF4C-D104-4530-9641-EF9E67101B15}"/>
                  </a:ext>
                </a:extLst>
              </p:cNvPr>
              <p:cNvGrpSpPr/>
              <p:nvPr/>
            </p:nvGrpSpPr>
            <p:grpSpPr>
              <a:xfrm>
                <a:off x="6641085" y="2598150"/>
                <a:ext cx="1856677" cy="1147931"/>
                <a:chOff x="8854778" y="2035850"/>
                <a:chExt cx="2475568" cy="1530575"/>
              </a:xfrm>
              <a:grpFill/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1" name="Freeform 13">
                  <a:extLst>
                    <a:ext uri="{FF2B5EF4-FFF2-40B4-BE49-F238E27FC236}">
                      <a16:creationId xmlns:a16="http://schemas.microsoft.com/office/drawing/2014/main" id="{EAEBBF0F-AB1F-4021-BC16-6DE2C7343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4778" y="2035850"/>
                  <a:ext cx="2304635" cy="1153066"/>
                </a:xfrm>
                <a:custGeom>
                  <a:avLst/>
                  <a:gdLst>
                    <a:gd name="T0" fmla="*/ 115 w 746"/>
                    <a:gd name="T1" fmla="*/ 372 h 372"/>
                    <a:gd name="T2" fmla="*/ 373 w 746"/>
                    <a:gd name="T3" fmla="*/ 114 h 372"/>
                    <a:gd name="T4" fmla="*/ 632 w 746"/>
                    <a:gd name="T5" fmla="*/ 372 h 372"/>
                    <a:gd name="T6" fmla="*/ 746 w 746"/>
                    <a:gd name="T7" fmla="*/ 372 h 372"/>
                    <a:gd name="T8" fmla="*/ 373 w 746"/>
                    <a:gd name="T9" fmla="*/ 0 h 372"/>
                    <a:gd name="T10" fmla="*/ 0 w 746"/>
                    <a:gd name="T11" fmla="*/ 372 h 372"/>
                    <a:gd name="T12" fmla="*/ 115 w 746"/>
                    <a:gd name="T13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6" h="372">
                      <a:moveTo>
                        <a:pt x="115" y="372"/>
                      </a:moveTo>
                      <a:cubicBezTo>
                        <a:pt x="115" y="230"/>
                        <a:pt x="231" y="114"/>
                        <a:pt x="373" y="114"/>
                      </a:cubicBezTo>
                      <a:cubicBezTo>
                        <a:pt x="515" y="114"/>
                        <a:pt x="631" y="230"/>
                        <a:pt x="632" y="372"/>
                      </a:cubicBezTo>
                      <a:cubicBezTo>
                        <a:pt x="746" y="372"/>
                        <a:pt x="746" y="372"/>
                        <a:pt x="746" y="372"/>
                      </a:cubicBezTo>
                      <a:cubicBezTo>
                        <a:pt x="746" y="166"/>
                        <a:pt x="579" y="0"/>
                        <a:pt x="373" y="0"/>
                      </a:cubicBezTo>
                      <a:cubicBezTo>
                        <a:pt x="168" y="0"/>
                        <a:pt x="1" y="166"/>
                        <a:pt x="0" y="372"/>
                      </a:cubicBezTo>
                      <a:lnTo>
                        <a:pt x="115" y="3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 dirty="0">
                    <a:latin typeface="+mn-lt"/>
                  </a:endParaRPr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27A831AD-C357-450D-AF37-2D762B20F807}"/>
                    </a:ext>
                  </a:extLst>
                </p:cNvPr>
                <p:cNvSpPr/>
                <p:nvPr/>
              </p:nvSpPr>
              <p:spPr>
                <a:xfrm rot="10800000">
                  <a:off x="10651765" y="3126889"/>
                  <a:ext cx="678583" cy="43953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549CEE8-66F7-4DCE-92D4-B3648C9E0220}"/>
                  </a:ext>
                </a:extLst>
              </p:cNvPr>
              <p:cNvGrpSpPr/>
              <p:nvPr/>
            </p:nvGrpSpPr>
            <p:grpSpPr>
              <a:xfrm>
                <a:off x="5177662" y="3184411"/>
                <a:ext cx="1863874" cy="1148953"/>
                <a:chOff x="6903549" y="2817532"/>
                <a:chExt cx="2485165" cy="1531937"/>
              </a:xfrm>
              <a:grpFill/>
              <a:effectLst>
                <a:outerShdw blurRad="50800" dist="38100" dir="16200000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858AA8F0-1034-4552-B24A-5370226604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3549" y="3196403"/>
                  <a:ext cx="2306132" cy="1153066"/>
                </a:xfrm>
                <a:custGeom>
                  <a:avLst/>
                  <a:gdLst>
                    <a:gd name="T0" fmla="*/ 631 w 746"/>
                    <a:gd name="T1" fmla="*/ 0 h 372"/>
                    <a:gd name="T2" fmla="*/ 373 w 746"/>
                    <a:gd name="T3" fmla="*/ 258 h 372"/>
                    <a:gd name="T4" fmla="*/ 114 w 746"/>
                    <a:gd name="T5" fmla="*/ 0 h 372"/>
                    <a:gd name="T6" fmla="*/ 0 w 746"/>
                    <a:gd name="T7" fmla="*/ 0 h 372"/>
                    <a:gd name="T8" fmla="*/ 373 w 746"/>
                    <a:gd name="T9" fmla="*/ 372 h 372"/>
                    <a:gd name="T10" fmla="*/ 746 w 746"/>
                    <a:gd name="T11" fmla="*/ 0 h 372"/>
                    <a:gd name="T12" fmla="*/ 631 w 746"/>
                    <a:gd name="T13" fmla="*/ 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6" h="372">
                      <a:moveTo>
                        <a:pt x="631" y="0"/>
                      </a:moveTo>
                      <a:cubicBezTo>
                        <a:pt x="631" y="142"/>
                        <a:pt x="515" y="258"/>
                        <a:pt x="373" y="258"/>
                      </a:cubicBezTo>
                      <a:cubicBezTo>
                        <a:pt x="230" y="258"/>
                        <a:pt x="115" y="142"/>
                        <a:pt x="11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6"/>
                        <a:pt x="167" y="372"/>
                        <a:pt x="373" y="372"/>
                      </a:cubicBezTo>
                      <a:cubicBezTo>
                        <a:pt x="578" y="372"/>
                        <a:pt x="745" y="206"/>
                        <a:pt x="746" y="0"/>
                      </a:cubicBezTo>
                      <a:lnTo>
                        <a:pt x="6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C032CE9C-A05F-45BB-B167-2F524BE39B62}"/>
                    </a:ext>
                  </a:extLst>
                </p:cNvPr>
                <p:cNvSpPr/>
                <p:nvPr/>
              </p:nvSpPr>
              <p:spPr>
                <a:xfrm>
                  <a:off x="8710131" y="2817532"/>
                  <a:ext cx="678583" cy="43953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CA4BE5D-EAF5-4556-9440-2ABEC831D09F}"/>
                  </a:ext>
                </a:extLst>
              </p:cNvPr>
              <p:cNvGrpSpPr/>
              <p:nvPr/>
            </p:nvGrpSpPr>
            <p:grpSpPr>
              <a:xfrm>
                <a:off x="3713118" y="2598149"/>
                <a:ext cx="1859144" cy="1147931"/>
                <a:chOff x="4950824" y="2035850"/>
                <a:chExt cx="2478858" cy="1530574"/>
              </a:xfrm>
              <a:grpFill/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474FE79E-D4A1-4E54-8A11-CA773576D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0824" y="2035850"/>
                  <a:ext cx="2306132" cy="1153066"/>
                </a:xfrm>
                <a:custGeom>
                  <a:avLst/>
                  <a:gdLst>
                    <a:gd name="T0" fmla="*/ 114 w 746"/>
                    <a:gd name="T1" fmla="*/ 372 h 372"/>
                    <a:gd name="T2" fmla="*/ 373 w 746"/>
                    <a:gd name="T3" fmla="*/ 114 h 372"/>
                    <a:gd name="T4" fmla="*/ 632 w 746"/>
                    <a:gd name="T5" fmla="*/ 372 h 372"/>
                    <a:gd name="T6" fmla="*/ 746 w 746"/>
                    <a:gd name="T7" fmla="*/ 372 h 372"/>
                    <a:gd name="T8" fmla="*/ 373 w 746"/>
                    <a:gd name="T9" fmla="*/ 0 h 372"/>
                    <a:gd name="T10" fmla="*/ 0 w 746"/>
                    <a:gd name="T11" fmla="*/ 372 h 372"/>
                    <a:gd name="T12" fmla="*/ 114 w 746"/>
                    <a:gd name="T13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6" h="372">
                      <a:moveTo>
                        <a:pt x="114" y="372"/>
                      </a:moveTo>
                      <a:cubicBezTo>
                        <a:pt x="115" y="230"/>
                        <a:pt x="231" y="114"/>
                        <a:pt x="373" y="114"/>
                      </a:cubicBezTo>
                      <a:cubicBezTo>
                        <a:pt x="515" y="114"/>
                        <a:pt x="631" y="230"/>
                        <a:pt x="632" y="372"/>
                      </a:cubicBezTo>
                      <a:cubicBezTo>
                        <a:pt x="746" y="372"/>
                        <a:pt x="746" y="372"/>
                        <a:pt x="746" y="372"/>
                      </a:cubicBezTo>
                      <a:cubicBezTo>
                        <a:pt x="745" y="166"/>
                        <a:pt x="579" y="0"/>
                        <a:pt x="373" y="0"/>
                      </a:cubicBezTo>
                      <a:cubicBezTo>
                        <a:pt x="167" y="0"/>
                        <a:pt x="1" y="166"/>
                        <a:pt x="0" y="372"/>
                      </a:cubicBezTo>
                      <a:lnTo>
                        <a:pt x="114" y="3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>
                    <a:latin typeface="+mn-lt"/>
                  </a:endParaRPr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86DE4405-A1ED-4D13-B297-CFA8D6C69698}"/>
                    </a:ext>
                  </a:extLst>
                </p:cNvPr>
                <p:cNvSpPr/>
                <p:nvPr/>
              </p:nvSpPr>
              <p:spPr>
                <a:xfrm rot="10800000">
                  <a:off x="6751099" y="3126888"/>
                  <a:ext cx="678583" cy="43953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3C38359-FBC5-4DF6-9673-7881B37665B1}"/>
                  </a:ext>
                </a:extLst>
              </p:cNvPr>
              <p:cNvGrpSpPr/>
              <p:nvPr/>
            </p:nvGrpSpPr>
            <p:grpSpPr>
              <a:xfrm>
                <a:off x="2255314" y="3184410"/>
                <a:ext cx="1867793" cy="1148954"/>
                <a:chOff x="3007084" y="2817531"/>
                <a:chExt cx="2490391" cy="1531938"/>
              </a:xfrm>
              <a:grpFill/>
              <a:effectLst>
                <a:outerShdw blurRad="50800" dist="38100" dir="16200000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B15A6BFE-2490-4647-996C-F7F2E364C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7084" y="3196403"/>
                  <a:ext cx="2306132" cy="1153066"/>
                </a:xfrm>
                <a:custGeom>
                  <a:avLst/>
                  <a:gdLst>
                    <a:gd name="T0" fmla="*/ 631 w 746"/>
                    <a:gd name="T1" fmla="*/ 0 h 372"/>
                    <a:gd name="T2" fmla="*/ 373 w 746"/>
                    <a:gd name="T3" fmla="*/ 258 h 372"/>
                    <a:gd name="T4" fmla="*/ 114 w 746"/>
                    <a:gd name="T5" fmla="*/ 0 h 372"/>
                    <a:gd name="T6" fmla="*/ 0 w 746"/>
                    <a:gd name="T7" fmla="*/ 0 h 372"/>
                    <a:gd name="T8" fmla="*/ 373 w 746"/>
                    <a:gd name="T9" fmla="*/ 372 h 372"/>
                    <a:gd name="T10" fmla="*/ 746 w 746"/>
                    <a:gd name="T11" fmla="*/ 0 h 372"/>
                    <a:gd name="T12" fmla="*/ 631 w 746"/>
                    <a:gd name="T13" fmla="*/ 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6" h="372">
                      <a:moveTo>
                        <a:pt x="631" y="0"/>
                      </a:moveTo>
                      <a:cubicBezTo>
                        <a:pt x="631" y="142"/>
                        <a:pt x="515" y="258"/>
                        <a:pt x="373" y="258"/>
                      </a:cubicBezTo>
                      <a:cubicBezTo>
                        <a:pt x="230" y="258"/>
                        <a:pt x="115" y="142"/>
                        <a:pt x="11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6"/>
                        <a:pt x="167" y="372"/>
                        <a:pt x="373" y="372"/>
                      </a:cubicBezTo>
                      <a:cubicBezTo>
                        <a:pt x="578" y="372"/>
                        <a:pt x="745" y="206"/>
                        <a:pt x="746" y="0"/>
                      </a:cubicBezTo>
                      <a:lnTo>
                        <a:pt x="63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 dirty="0">
                    <a:latin typeface="+mn-lt"/>
                  </a:endParaRPr>
                </a:p>
              </p:txBody>
            </p:sp>
            <p:sp>
              <p:nvSpPr>
                <p:cNvPr id="16" name="Isosceles Triangle 15">
                  <a:extLst>
                    <a:ext uri="{FF2B5EF4-FFF2-40B4-BE49-F238E27FC236}">
                      <a16:creationId xmlns:a16="http://schemas.microsoft.com/office/drawing/2014/main" id="{AD61D92A-FCF0-45A6-90FA-EF2CCCD36177}"/>
                    </a:ext>
                  </a:extLst>
                </p:cNvPr>
                <p:cNvSpPr/>
                <p:nvPr/>
              </p:nvSpPr>
              <p:spPr>
                <a:xfrm>
                  <a:off x="4818892" y="2817531"/>
                  <a:ext cx="678583" cy="43953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FEB9DC2-847C-4CA5-975D-3E29B424C326}"/>
                  </a:ext>
                </a:extLst>
              </p:cNvPr>
              <p:cNvGrpSpPr/>
              <p:nvPr/>
            </p:nvGrpSpPr>
            <p:grpSpPr>
              <a:xfrm>
                <a:off x="790769" y="2598149"/>
                <a:ext cx="1852337" cy="1147931"/>
                <a:chOff x="1054359" y="2035850"/>
                <a:chExt cx="2469782" cy="1530574"/>
              </a:xfrm>
              <a:grpFill/>
              <a:effectLst>
                <a:outerShdw blurRad="50800" dist="3810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3" name="Freeform 5">
                  <a:extLst>
                    <a:ext uri="{FF2B5EF4-FFF2-40B4-BE49-F238E27FC236}">
                      <a16:creationId xmlns:a16="http://schemas.microsoft.com/office/drawing/2014/main" id="{26F858CF-9B2C-4298-BA80-D96F9FED4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359" y="2035850"/>
                  <a:ext cx="2304635" cy="1153066"/>
                </a:xfrm>
                <a:custGeom>
                  <a:avLst/>
                  <a:gdLst>
                    <a:gd name="T0" fmla="*/ 114 w 746"/>
                    <a:gd name="T1" fmla="*/ 372 h 372"/>
                    <a:gd name="T2" fmla="*/ 373 w 746"/>
                    <a:gd name="T3" fmla="*/ 114 h 372"/>
                    <a:gd name="T4" fmla="*/ 632 w 746"/>
                    <a:gd name="T5" fmla="*/ 372 h 372"/>
                    <a:gd name="T6" fmla="*/ 746 w 746"/>
                    <a:gd name="T7" fmla="*/ 372 h 372"/>
                    <a:gd name="T8" fmla="*/ 373 w 746"/>
                    <a:gd name="T9" fmla="*/ 0 h 372"/>
                    <a:gd name="T10" fmla="*/ 0 w 746"/>
                    <a:gd name="T11" fmla="*/ 372 h 372"/>
                    <a:gd name="T12" fmla="*/ 114 w 746"/>
                    <a:gd name="T13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6" h="372">
                      <a:moveTo>
                        <a:pt x="114" y="372"/>
                      </a:moveTo>
                      <a:cubicBezTo>
                        <a:pt x="115" y="230"/>
                        <a:pt x="231" y="114"/>
                        <a:pt x="373" y="114"/>
                      </a:cubicBezTo>
                      <a:cubicBezTo>
                        <a:pt x="515" y="114"/>
                        <a:pt x="631" y="230"/>
                        <a:pt x="632" y="372"/>
                      </a:cubicBezTo>
                      <a:cubicBezTo>
                        <a:pt x="746" y="372"/>
                        <a:pt x="746" y="372"/>
                        <a:pt x="746" y="372"/>
                      </a:cubicBezTo>
                      <a:cubicBezTo>
                        <a:pt x="745" y="166"/>
                        <a:pt x="579" y="0"/>
                        <a:pt x="373" y="0"/>
                      </a:cubicBezTo>
                      <a:cubicBezTo>
                        <a:pt x="167" y="0"/>
                        <a:pt x="1" y="166"/>
                        <a:pt x="0" y="372"/>
                      </a:cubicBezTo>
                      <a:lnTo>
                        <a:pt x="114" y="3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 dirty="0">
                    <a:latin typeface="+mn-lt"/>
                  </a:endParaRPr>
                </a:p>
              </p:txBody>
            </p:sp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AEC258A6-AD9D-4E8F-B820-4142426C45E2}"/>
                    </a:ext>
                  </a:extLst>
                </p:cNvPr>
                <p:cNvSpPr/>
                <p:nvPr/>
              </p:nvSpPr>
              <p:spPr>
                <a:xfrm rot="10800000">
                  <a:off x="2845558" y="3126888"/>
                  <a:ext cx="678583" cy="43953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7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350"/>
                </a:p>
              </p:txBody>
            </p:sp>
          </p:grp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945A40FB-0B41-420C-940D-30D98B89A743}"/>
              </a:ext>
            </a:extLst>
          </p:cNvPr>
          <p:cNvSpPr/>
          <p:nvPr/>
        </p:nvSpPr>
        <p:spPr>
          <a:xfrm>
            <a:off x="2508056" y="3521384"/>
            <a:ext cx="1189038" cy="1189037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FA3C28-58E6-4C5A-A87E-07A6819A6A12}"/>
              </a:ext>
            </a:extLst>
          </p:cNvPr>
          <p:cNvSpPr/>
          <p:nvPr/>
        </p:nvSpPr>
        <p:spPr>
          <a:xfrm>
            <a:off x="4505131" y="3508537"/>
            <a:ext cx="1189038" cy="1187450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A3A10-3450-41E6-B310-AE8969A0D89F}"/>
              </a:ext>
            </a:extLst>
          </p:cNvPr>
          <p:cNvSpPr/>
          <p:nvPr/>
        </p:nvSpPr>
        <p:spPr>
          <a:xfrm>
            <a:off x="472881" y="3500746"/>
            <a:ext cx="1189038" cy="1189038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1E0B73-8BDF-4949-AF5E-D0F3E4959911}"/>
              </a:ext>
            </a:extLst>
          </p:cNvPr>
          <p:cNvSpPr/>
          <p:nvPr/>
        </p:nvSpPr>
        <p:spPr>
          <a:xfrm>
            <a:off x="6529194" y="3521043"/>
            <a:ext cx="1189037" cy="1189038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FECF54-0D65-40D4-99A2-C529109F8942}"/>
              </a:ext>
            </a:extLst>
          </p:cNvPr>
          <p:cNvSpPr/>
          <p:nvPr/>
        </p:nvSpPr>
        <p:spPr>
          <a:xfrm>
            <a:off x="8526269" y="3500746"/>
            <a:ext cx="1189037" cy="1189038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45" name="Oval 26">
            <a:extLst>
              <a:ext uri="{FF2B5EF4-FFF2-40B4-BE49-F238E27FC236}">
                <a16:creationId xmlns:a16="http://schemas.microsoft.com/office/drawing/2014/main" id="{55B9D059-B918-4D0F-9837-8067FA0B7D3B}"/>
              </a:ext>
            </a:extLst>
          </p:cNvPr>
          <p:cNvSpPr/>
          <p:nvPr/>
        </p:nvSpPr>
        <p:spPr>
          <a:xfrm>
            <a:off x="10542007" y="3458564"/>
            <a:ext cx="1189037" cy="1189038"/>
          </a:xfrm>
          <a:prstGeom prst="ellipse">
            <a:avLst/>
          </a:prstGeom>
          <a:solidFill>
            <a:srgbClr val="D1D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EAAF12-2689-47B9-9D43-4FDC5D9D75EA}"/>
              </a:ext>
            </a:extLst>
          </p:cNvPr>
          <p:cNvSpPr txBox="1"/>
          <p:nvPr/>
        </p:nvSpPr>
        <p:spPr>
          <a:xfrm>
            <a:off x="4835024" y="140041"/>
            <a:ext cx="338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Bahnschrift" panose="020B0502040204020203" pitchFamily="34" charset="0"/>
              </a:rPr>
              <a:t>AÇÕES</a:t>
            </a:r>
          </a:p>
          <a:p>
            <a:pPr algn="ctr"/>
            <a:r>
              <a:rPr lang="pt-BR" sz="2400" dirty="0">
                <a:latin typeface="Bahnschrift" panose="020B0502040204020203" pitchFamily="34" charset="0"/>
              </a:rPr>
              <a:t>Coletivas | Individuais</a:t>
            </a:r>
            <a:endParaRPr lang="pt-BR" sz="3200" dirty="0">
              <a:latin typeface="Bahnschrift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D47D0E-0A70-4503-BEC5-7C2183AC3537}"/>
              </a:ext>
            </a:extLst>
          </p:cNvPr>
          <p:cNvSpPr txBox="1"/>
          <p:nvPr/>
        </p:nvSpPr>
        <p:spPr>
          <a:xfrm>
            <a:off x="162524" y="4896134"/>
            <a:ext cx="1925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Planos de ação para prevenção e controle das queimadas.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6F1450B-1E94-4A2D-895A-1AA0B4727A3B}"/>
              </a:ext>
            </a:extLst>
          </p:cNvPr>
          <p:cNvSpPr txBox="1"/>
          <p:nvPr/>
        </p:nvSpPr>
        <p:spPr>
          <a:xfrm>
            <a:off x="7907677" y="4992734"/>
            <a:ext cx="2572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Promover a capinação de áreas com alta vegetação perto da sua residência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2EBFEAC-7865-4A78-A14B-5131EF97A441}"/>
              </a:ext>
            </a:extLst>
          </p:cNvPr>
          <p:cNvSpPr txBox="1"/>
          <p:nvPr/>
        </p:nvSpPr>
        <p:spPr>
          <a:xfrm>
            <a:off x="3914322" y="4920629"/>
            <a:ext cx="237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Reestruturação do IBAMA, </a:t>
            </a:r>
            <a:r>
              <a:rPr lang="pt-BR" sz="2000" b="1" i="0" dirty="0" err="1">
                <a:solidFill>
                  <a:srgbClr val="404337"/>
                </a:solidFill>
                <a:effectLst/>
                <a:latin typeface="-apple-system"/>
              </a:rPr>
              <a:t>ICMBio</a:t>
            </a:r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 e FUNAI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E728D64-A4CC-440F-A1D0-14CA4F49E201}"/>
              </a:ext>
            </a:extLst>
          </p:cNvPr>
          <p:cNvSpPr txBox="1"/>
          <p:nvPr/>
        </p:nvSpPr>
        <p:spPr>
          <a:xfrm>
            <a:off x="6158234" y="2007434"/>
            <a:ext cx="2000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Fazer o descarte adequado as bitucas de cigarro.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6CB2D47-747D-463A-9AAD-DAF299454E65}"/>
              </a:ext>
            </a:extLst>
          </p:cNvPr>
          <p:cNvSpPr txBox="1"/>
          <p:nvPr/>
        </p:nvSpPr>
        <p:spPr>
          <a:xfrm>
            <a:off x="1958267" y="2022229"/>
            <a:ext cx="2372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Endurecimento das penas a crimes ambientais e desmatamento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4FF3743-67B6-4555-A29A-43CC1241BF1B}"/>
              </a:ext>
            </a:extLst>
          </p:cNvPr>
          <p:cNvSpPr txBox="1"/>
          <p:nvPr/>
        </p:nvSpPr>
        <p:spPr>
          <a:xfrm>
            <a:off x="9966555" y="2533818"/>
            <a:ext cx="2372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i="0" dirty="0">
                <a:solidFill>
                  <a:srgbClr val="404337"/>
                </a:solidFill>
                <a:effectLst/>
                <a:latin typeface="-apple-system"/>
              </a:rPr>
              <a:t>Evitar queimar móveis ou lixo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6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8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7" grpId="0"/>
      <p:bldP spid="48" grpId="0"/>
      <p:bldP spid="49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D9864592-8ACC-48DB-896A-35D2B16982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0B26D3F6-6FAF-4696-8686-BEE2D8270CE0}"/>
              </a:ext>
            </a:extLst>
          </p:cNvPr>
          <p:cNvSpPr/>
          <p:nvPr/>
        </p:nvSpPr>
        <p:spPr>
          <a:xfrm>
            <a:off x="6229350" y="3429000"/>
            <a:ext cx="6557340" cy="4300330"/>
          </a:xfrm>
          <a:prstGeom prst="roundRect">
            <a:avLst>
              <a:gd name="adj" fmla="val 1875"/>
            </a:avLst>
          </a:prstGeom>
          <a:solidFill>
            <a:srgbClr val="B5C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9">
            <a:extLst>
              <a:ext uri="{FF2B5EF4-FFF2-40B4-BE49-F238E27FC236}">
                <a16:creationId xmlns:a16="http://schemas.microsoft.com/office/drawing/2014/main" id="{4CA79CFB-D9EF-44C0-9309-8C146742AACF}"/>
              </a:ext>
            </a:extLst>
          </p:cNvPr>
          <p:cNvSpPr/>
          <p:nvPr/>
        </p:nvSpPr>
        <p:spPr>
          <a:xfrm>
            <a:off x="0" y="-9878383"/>
            <a:ext cx="1497264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EAAF12-2689-47B9-9D43-4FDC5D9D75EA}"/>
              </a:ext>
            </a:extLst>
          </p:cNvPr>
          <p:cNvSpPr txBox="1"/>
          <p:nvPr/>
        </p:nvSpPr>
        <p:spPr>
          <a:xfrm>
            <a:off x="1148393" y="1450406"/>
            <a:ext cx="61958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Bahnschrift" panose="020B0502040204020203" pitchFamily="34" charset="0"/>
              </a:rPr>
              <a:t>Muito</a:t>
            </a:r>
            <a:r>
              <a:rPr lang="pt-BR" sz="5400" dirty="0">
                <a:latin typeface="Bahnschrift" panose="020B0502040204020203" pitchFamily="34" charset="0"/>
              </a:rPr>
              <a:t> </a:t>
            </a:r>
            <a:r>
              <a:rPr lang="pt-BR" sz="6600" dirty="0">
                <a:latin typeface="Bahnschrift" panose="020B0502040204020203" pitchFamily="34" charset="0"/>
              </a:rPr>
              <a:t>Obrigado!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2D07F8B-2CA4-4F08-BD6B-EB119BCEB0DE}"/>
              </a:ext>
            </a:extLst>
          </p:cNvPr>
          <p:cNvSpPr txBox="1"/>
          <p:nvPr/>
        </p:nvSpPr>
        <p:spPr>
          <a:xfrm>
            <a:off x="9837737" y="3976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C5BECD-F14D-428C-B971-F4D1B8EB7B73}"/>
              </a:ext>
            </a:extLst>
          </p:cNvPr>
          <p:cNvSpPr txBox="1"/>
          <p:nvPr/>
        </p:nvSpPr>
        <p:spPr>
          <a:xfrm>
            <a:off x="1336632" y="3429000"/>
            <a:ext cx="51815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 gente sabe como começa.</a:t>
            </a:r>
          </a:p>
          <a:p>
            <a:pPr algn="ctr"/>
            <a:r>
              <a:rPr lang="pt-BR" sz="2400" dirty="0"/>
              <a:t>Só não sabe como vai terminar.</a:t>
            </a:r>
          </a:p>
          <a:p>
            <a:pPr algn="ctr"/>
            <a:r>
              <a:rPr lang="pt-BR" sz="4400" b="1" dirty="0">
                <a:solidFill>
                  <a:srgbClr val="C00000"/>
                </a:solidFill>
              </a:rPr>
              <a:t>Evite queimadas!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B15496C-E661-419E-ACB3-2451E4C1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39" y="3557078"/>
            <a:ext cx="5870197" cy="3300922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6CB91214-1E63-4D50-8A85-446CB3A97625}"/>
              </a:ext>
            </a:extLst>
          </p:cNvPr>
          <p:cNvSpPr txBox="1"/>
          <p:nvPr/>
        </p:nvSpPr>
        <p:spPr>
          <a:xfrm>
            <a:off x="1707187" y="4922646"/>
            <a:ext cx="4440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Para termos mais finais felizes como este!</a:t>
            </a:r>
          </a:p>
        </p:txBody>
      </p:sp>
    </p:spTree>
    <p:extLst>
      <p:ext uri="{BB962C8B-B14F-4D97-AF65-F5344CB8AC3E}">
        <p14:creationId xmlns:p14="http://schemas.microsoft.com/office/powerpoint/2010/main" val="61848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586C2A6-AD99-41C4-878D-22C972034A44}"/>
              </a:ext>
            </a:extLst>
          </p:cNvPr>
          <p:cNvSpPr/>
          <p:nvPr/>
        </p:nvSpPr>
        <p:spPr>
          <a:xfrm>
            <a:off x="-270" y="-19429"/>
            <a:ext cx="12237495" cy="6966707"/>
          </a:xfrm>
          <a:prstGeom prst="rect">
            <a:avLst/>
          </a:prstGeom>
          <a:solidFill>
            <a:srgbClr val="9B9B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C39BBA-178E-42E9-98DA-E48EFE0F6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959" b="43043" l="41619" r="58971">
                        <a14:foregroundMark x1="51903" y1="31250" x2="51903" y2="31250"/>
                        <a14:foregroundMark x1="56149" y1="30339" x2="56149" y2="30339"/>
                        <a14:foregroundMark x1="52269" y1="19922" x2="52269" y2="19922"/>
                        <a14:foregroundMark x1="52928" y1="19792" x2="52928" y2="19792"/>
                        <a14:foregroundMark x1="53148" y1="19922" x2="53148" y2="19922"/>
                        <a14:foregroundMark x1="53880" y1="19922" x2="53880" y2="19922"/>
                        <a14:foregroundMark x1="55783" y1="19531" x2="55783" y2="19531"/>
                        <a14:foregroundMark x1="46999" y1="30339" x2="46999" y2="30339"/>
                        <a14:foregroundMark x1="48389" y1="30599" x2="48389" y2="30599"/>
                        <a14:foregroundMark x1="43631" y1="26042" x2="43631" y2="26042"/>
                        <a14:foregroundMark x1="43704" y1="26172" x2="43704" y2="26172"/>
                        <a14:foregroundMark x1="48463" y1="30599" x2="48463" y2="30599"/>
                        <a14:foregroundMark x1="43924" y1="25391" x2="43924" y2="25391"/>
                        <a14:foregroundMark x1="50000" y1="38151" x2="50000" y2="38151"/>
                        <a14:foregroundMark x1="51098" y1="38281" x2="51098" y2="38281"/>
                        <a14:foregroundMark x1="48463" y1="38802" x2="48463" y2="38802"/>
                        <a14:foregroundMark x1="47145" y1="38281" x2="47145" y2="38281"/>
                        <a14:foregroundMark x1="46706" y1="38281" x2="46706" y2="38281"/>
                        <a14:foregroundMark x1="46706" y1="36979" x2="46706" y2="36979"/>
                        <a14:foregroundMark x1="46852" y1="36589" x2="46852" y2="36589"/>
                        <a14:foregroundMark x1="46559" y1="36979" x2="46559" y2="36979"/>
                        <a14:foregroundMark x1="46633" y1="36849" x2="46633" y2="36849"/>
                        <a14:foregroundMark x1="46852" y1="36849" x2="46852" y2="36849"/>
                        <a14:foregroundMark x1="46779" y1="36849" x2="46779" y2="36849"/>
                        <a14:foregroundMark x1="49561" y1="40234" x2="49561" y2="40234"/>
                        <a14:foregroundMark x1="47584" y1="39974" x2="47584" y2="39974"/>
                        <a14:foregroundMark x1="46706" y1="37500" x2="46706" y2="37500"/>
                        <a14:foregroundMark x1="46852" y1="37500" x2="46852" y2="37500"/>
                        <a14:foregroundMark x1="46706" y1="37500" x2="46706" y2="37500"/>
                        <a14:foregroundMark x1="46779" y1="37370" x2="46779" y2="37370"/>
                        <a14:foregroundMark x1="46706" y1="37500" x2="46706" y2="37500"/>
                        <a14:foregroundMark x1="46779" y1="37370" x2="46779" y2="37370"/>
                        <a14:backgroundMark x1="46925" y1="38021" x2="46925" y2="38021"/>
                        <a14:backgroundMark x1="46779" y1="37240" x2="46779" y2="37240"/>
                        <a14:backgroundMark x1="46706" y1="36979" x2="46706" y2="36979"/>
                        <a14:backgroundMark x1="47657" y1="39844" x2="47657" y2="39844"/>
                        <a14:backgroundMark x1="47438" y1="39974" x2="47438" y2="39974"/>
                        <a14:backgroundMark x1="46559" y1="36979" x2="46559" y2="36979"/>
                        <a14:backgroundMark x1="46925" y1="37109" x2="46925" y2="37109"/>
                        <a14:backgroundMark x1="53148" y1="19661" x2="53148" y2="19661"/>
                        <a14:backgroundMark x1="53001" y1="19792" x2="53001" y2="19792"/>
                        <a14:backgroundMark x1="55930" y1="19401" x2="55930" y2="19401"/>
                        <a14:backgroundMark x1="55857" y1="19531" x2="55857" y2="19531"/>
                        <a14:backgroundMark x1="52343" y1="19922" x2="52343" y2="19922"/>
                        <a14:backgroundMark x1="46779" y1="38542" x2="46779" y2="38542"/>
                        <a14:backgroundMark x1="46779" y1="38411" x2="46779" y2="38411"/>
                        <a14:backgroundMark x1="46925" y1="37760" x2="46925" y2="37760"/>
                      </a14:backgroundRemoval>
                    </a14:imgEffect>
                  </a14:imgLayer>
                </a14:imgProps>
              </a:ext>
            </a:extLst>
          </a:blip>
          <a:srcRect l="39450" t="14823" r="38860" b="53822"/>
          <a:stretch/>
        </p:blipFill>
        <p:spPr>
          <a:xfrm>
            <a:off x="10378444" y="288555"/>
            <a:ext cx="1586690" cy="1289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353318" y="1202861"/>
            <a:ext cx="394531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Century Gothic" panose="020B0502020202020204" pitchFamily="34" charset="0"/>
                <a:cs typeface="Calibri Light" panose="020F0302020204030204" pitchFamily="34" charset="0"/>
              </a:rPr>
              <a:t>Queimadas</a:t>
            </a:r>
            <a:endParaRPr lang="pt-BR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Century Gothic" panose="020B0502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pt-BR" sz="3600" b="1" spc="-150" dirty="0">
                <a:solidFill>
                  <a:schemeClr val="bg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Equipe 10</a:t>
            </a:r>
            <a:endParaRPr lang="en-LT" sz="3600" b="1" spc="-150" dirty="0">
              <a:solidFill>
                <a:schemeClr val="bg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21BA6E5A-3809-4644-86F1-1985C1E01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92" y="2455694"/>
            <a:ext cx="1292464" cy="1292464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AE8B66E-7CDA-44F0-AAF8-AE759850525B}"/>
              </a:ext>
            </a:extLst>
          </p:cNvPr>
          <p:cNvSpPr/>
          <p:nvPr/>
        </p:nvSpPr>
        <p:spPr>
          <a:xfrm>
            <a:off x="1847187" y="2655784"/>
            <a:ext cx="2863989" cy="858543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ounded Rectangle 8">
            <a:extLst>
              <a:ext uri="{FF2B5EF4-FFF2-40B4-BE49-F238E27FC236}">
                <a16:creationId xmlns:a16="http://schemas.microsoft.com/office/drawing/2014/main" id="{1E18CBB1-D15E-4268-A555-E255803BDA15}"/>
              </a:ext>
            </a:extLst>
          </p:cNvPr>
          <p:cNvSpPr/>
          <p:nvPr/>
        </p:nvSpPr>
        <p:spPr>
          <a:xfrm>
            <a:off x="1963094" y="3145846"/>
            <a:ext cx="191437" cy="185038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F3330C9-8340-4C78-9972-C35A031560A0}"/>
              </a:ext>
            </a:extLst>
          </p:cNvPr>
          <p:cNvSpPr txBox="1"/>
          <p:nvPr/>
        </p:nvSpPr>
        <p:spPr>
          <a:xfrm>
            <a:off x="2143380" y="2816776"/>
            <a:ext cx="42396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  <a:cs typeface="Arial" panose="020B0604020202020204" pitchFamily="34" charset="0"/>
              </a:rPr>
              <a:t>Demétrio Fragoso</a:t>
            </a:r>
          </a:p>
          <a:p>
            <a:r>
              <a:rPr lang="pt-BR" sz="1600" dirty="0">
                <a:hlinkClick r:id="rId6"/>
              </a:rPr>
              <a:t>LinkedIn | Demétrio Fragoso</a:t>
            </a:r>
            <a:endParaRPr lang="pt-BR" sz="1600" dirty="0"/>
          </a:p>
        </p:txBody>
      </p:sp>
      <p:pic>
        <p:nvPicPr>
          <p:cNvPr id="4" name="Gráfico 3" descr="Inflamável">
            <a:extLst>
              <a:ext uri="{FF2B5EF4-FFF2-40B4-BE49-F238E27FC236}">
                <a16:creationId xmlns:a16="http://schemas.microsoft.com/office/drawing/2014/main" id="{639345DD-A0E4-4EC8-B4D5-D8A3E94DB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3276" y="30923"/>
            <a:ext cx="1332815" cy="1332815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6884588C-A2AC-40AF-AFDD-46E3B19C2302}"/>
              </a:ext>
            </a:extLst>
          </p:cNvPr>
          <p:cNvSpPr/>
          <p:nvPr/>
        </p:nvSpPr>
        <p:spPr>
          <a:xfrm>
            <a:off x="2597932" y="4181479"/>
            <a:ext cx="2863989" cy="858543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1A6B29B-EAC1-4907-BB80-6AE17E4C4DFC}"/>
              </a:ext>
            </a:extLst>
          </p:cNvPr>
          <p:cNvGrpSpPr/>
          <p:nvPr/>
        </p:nvGrpSpPr>
        <p:grpSpPr>
          <a:xfrm>
            <a:off x="1217954" y="3423340"/>
            <a:ext cx="1979596" cy="1832592"/>
            <a:chOff x="4419242" y="3652284"/>
            <a:chExt cx="2596885" cy="2404041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51748FE2-1FED-4CDF-8C44-762C96D67F60}"/>
                </a:ext>
              </a:extLst>
            </p:cNvPr>
            <p:cNvSpPr/>
            <p:nvPr/>
          </p:nvSpPr>
          <p:spPr>
            <a:xfrm>
              <a:off x="4419242" y="4325068"/>
              <a:ext cx="1731257" cy="1731257"/>
            </a:xfrm>
            <a:prstGeom prst="ellipse">
              <a:avLst/>
            </a:prstGeom>
            <a:blipFill>
              <a:blip r:embed="rId9"/>
              <a:srcRect/>
              <a:stretch>
                <a:fillRect l="-6000" r="-6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34FACB75-38F5-4C08-8C2A-E37C4478D6F8}"/>
                </a:ext>
              </a:extLst>
            </p:cNvPr>
            <p:cNvSpPr/>
            <p:nvPr/>
          </p:nvSpPr>
          <p:spPr>
            <a:xfrm>
              <a:off x="5908123" y="3652284"/>
              <a:ext cx="1108004" cy="609758"/>
            </a:xfrm>
            <a:custGeom>
              <a:avLst/>
              <a:gdLst>
                <a:gd name="connsiteX0" fmla="*/ 0 w 1108004"/>
                <a:gd name="connsiteY0" fmla="*/ 0 h 609758"/>
                <a:gd name="connsiteX1" fmla="*/ 1108004 w 1108004"/>
                <a:gd name="connsiteY1" fmla="*/ 0 h 609758"/>
                <a:gd name="connsiteX2" fmla="*/ 1108004 w 1108004"/>
                <a:gd name="connsiteY2" fmla="*/ 609758 h 609758"/>
                <a:gd name="connsiteX3" fmla="*/ 0 w 1108004"/>
                <a:gd name="connsiteY3" fmla="*/ 609758 h 609758"/>
                <a:gd name="connsiteX4" fmla="*/ 0 w 1108004"/>
                <a:gd name="connsiteY4" fmla="*/ 0 h 609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004" h="609758">
                  <a:moveTo>
                    <a:pt x="0" y="0"/>
                  </a:moveTo>
                  <a:lnTo>
                    <a:pt x="1108004" y="0"/>
                  </a:lnTo>
                  <a:lnTo>
                    <a:pt x="1108004" y="609758"/>
                  </a:lnTo>
                  <a:lnTo>
                    <a:pt x="0" y="6097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3100" kern="1200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CE81589-794A-42C7-B23D-4D35A70D5261}"/>
              </a:ext>
            </a:extLst>
          </p:cNvPr>
          <p:cNvGrpSpPr/>
          <p:nvPr/>
        </p:nvGrpSpPr>
        <p:grpSpPr>
          <a:xfrm>
            <a:off x="1881627" y="5385813"/>
            <a:ext cx="1436563" cy="1436563"/>
            <a:chOff x="7876697" y="3957894"/>
            <a:chExt cx="1611787" cy="1611787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AF44241F-123F-44FD-9EBC-03935A1416E4}"/>
                </a:ext>
              </a:extLst>
            </p:cNvPr>
            <p:cNvSpPr/>
            <p:nvPr/>
          </p:nvSpPr>
          <p:spPr>
            <a:xfrm>
              <a:off x="7876697" y="3957894"/>
              <a:ext cx="1611787" cy="1611787"/>
            </a:xfrm>
            <a:prstGeom prst="ellipse">
              <a:avLst/>
            </a:prstGeom>
            <a:blipFill>
              <a:blip r:embed="rId10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91AA92F-E8CD-4BD0-930D-6E71934C2BE8}"/>
                </a:ext>
              </a:extLst>
            </p:cNvPr>
            <p:cNvSpPr/>
            <p:nvPr/>
          </p:nvSpPr>
          <p:spPr>
            <a:xfrm>
              <a:off x="8166819" y="4813753"/>
              <a:ext cx="1031544" cy="531889"/>
            </a:xfrm>
            <a:custGeom>
              <a:avLst/>
              <a:gdLst>
                <a:gd name="connsiteX0" fmla="*/ 0 w 1031544"/>
                <a:gd name="connsiteY0" fmla="*/ 0 h 531889"/>
                <a:gd name="connsiteX1" fmla="*/ 1031544 w 1031544"/>
                <a:gd name="connsiteY1" fmla="*/ 0 h 531889"/>
                <a:gd name="connsiteX2" fmla="*/ 1031544 w 1031544"/>
                <a:gd name="connsiteY2" fmla="*/ 531889 h 531889"/>
                <a:gd name="connsiteX3" fmla="*/ 0 w 1031544"/>
                <a:gd name="connsiteY3" fmla="*/ 531889 h 531889"/>
                <a:gd name="connsiteX4" fmla="*/ 0 w 1031544"/>
                <a:gd name="connsiteY4" fmla="*/ 0 h 53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544" h="531889">
                  <a:moveTo>
                    <a:pt x="0" y="0"/>
                  </a:moveTo>
                  <a:lnTo>
                    <a:pt x="1031544" y="0"/>
                  </a:lnTo>
                  <a:lnTo>
                    <a:pt x="1031544" y="531889"/>
                  </a:lnTo>
                  <a:lnTo>
                    <a:pt x="0" y="5318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2900" kern="1200"/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9BD83C8-3805-4A2A-8354-14E9D7AF1111}"/>
              </a:ext>
            </a:extLst>
          </p:cNvPr>
          <p:cNvSpPr txBox="1"/>
          <p:nvPr/>
        </p:nvSpPr>
        <p:spPr>
          <a:xfrm>
            <a:off x="2949621" y="4348971"/>
            <a:ext cx="42396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  <a:cs typeface="Arial" panose="020B0604020202020204" pitchFamily="34" charset="0"/>
              </a:rPr>
              <a:t>Michelle Lira</a:t>
            </a:r>
          </a:p>
          <a:p>
            <a:r>
              <a:rPr lang="pt-BR" sz="1600" dirty="0">
                <a:hlinkClick r:id="rId11"/>
              </a:rPr>
              <a:t>LinkedIn | Michelle Lira</a:t>
            </a:r>
            <a:endParaRPr lang="pt-BR" sz="1600" dirty="0"/>
          </a:p>
        </p:txBody>
      </p:sp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145486E4-DEE3-444E-A935-9911C7E04A24}"/>
              </a:ext>
            </a:extLst>
          </p:cNvPr>
          <p:cNvSpPr/>
          <p:nvPr/>
        </p:nvSpPr>
        <p:spPr>
          <a:xfrm>
            <a:off x="2758184" y="4718322"/>
            <a:ext cx="191437" cy="185038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0CD8D2D8-F0F3-4ADC-BE3F-440D231D966A}"/>
              </a:ext>
            </a:extLst>
          </p:cNvPr>
          <p:cNvSpPr/>
          <p:nvPr/>
        </p:nvSpPr>
        <p:spPr>
          <a:xfrm>
            <a:off x="3392831" y="5719356"/>
            <a:ext cx="2863989" cy="858543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ounded Rectangle 8">
            <a:extLst>
              <a:ext uri="{FF2B5EF4-FFF2-40B4-BE49-F238E27FC236}">
                <a16:creationId xmlns:a16="http://schemas.microsoft.com/office/drawing/2014/main" id="{A286DCE4-ADA8-47EE-B0F9-8B95E5B1DA95}"/>
              </a:ext>
            </a:extLst>
          </p:cNvPr>
          <p:cNvSpPr/>
          <p:nvPr/>
        </p:nvSpPr>
        <p:spPr>
          <a:xfrm>
            <a:off x="3553083" y="6256199"/>
            <a:ext cx="191437" cy="185038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444381E-8267-40C9-BE2E-A91DBB458298}"/>
              </a:ext>
            </a:extLst>
          </p:cNvPr>
          <p:cNvSpPr txBox="1"/>
          <p:nvPr/>
        </p:nvSpPr>
        <p:spPr>
          <a:xfrm>
            <a:off x="3744520" y="5902333"/>
            <a:ext cx="42396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  <a:cs typeface="Arial" panose="020B0604020202020204" pitchFamily="34" charset="0"/>
              </a:rPr>
              <a:t>Isabela Oliveira</a:t>
            </a:r>
          </a:p>
          <a:p>
            <a:r>
              <a:rPr lang="pt-BR" sz="1600" dirty="0">
                <a:hlinkClick r:id="rId12"/>
              </a:rPr>
              <a:t>LinkedIn | Isabela Oliveira</a:t>
            </a:r>
            <a:endParaRPr lang="pt-BR" sz="16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DEB35D5-EDF0-4661-826B-93F210D2D1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5768" y="3541912"/>
            <a:ext cx="3086276" cy="308627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FD64B61-0F45-426B-A4EB-110DC318306F}"/>
              </a:ext>
            </a:extLst>
          </p:cNvPr>
          <p:cNvSpPr txBox="1"/>
          <p:nvPr/>
        </p:nvSpPr>
        <p:spPr>
          <a:xfrm>
            <a:off x="8759081" y="2509217"/>
            <a:ext cx="3104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Acesse os nossos perfis do </a:t>
            </a:r>
            <a:r>
              <a:rPr lang="pt-BR" sz="2000" dirty="0" err="1"/>
              <a:t>Github</a:t>
            </a:r>
            <a:r>
              <a:rPr lang="pt-BR" sz="2000" dirty="0"/>
              <a:t> e o repositório do projeto.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33" grpId="0" animBg="1"/>
      <p:bldP spid="34" grpId="0"/>
      <p:bldP spid="38" grpId="0" animBg="1"/>
      <p:bldP spid="39" grpId="0"/>
      <p:bldP spid="41" grpId="0" animBg="1"/>
      <p:bldP spid="45" grpId="0" animBg="1"/>
      <p:bldP spid="46" grpId="0" animBg="1"/>
      <p:bldP spid="47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9B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C27BBD68-3335-40C3-9EEA-C2BC5D001468}"/>
              </a:ext>
            </a:extLst>
          </p:cNvPr>
          <p:cNvSpPr/>
          <p:nvPr/>
        </p:nvSpPr>
        <p:spPr>
          <a:xfrm>
            <a:off x="0" y="-9714"/>
            <a:ext cx="12192000" cy="6877428"/>
          </a:xfrm>
          <a:prstGeom prst="rect">
            <a:avLst/>
          </a:prstGeom>
          <a:solidFill>
            <a:srgbClr val="9B9B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F118416F-9D2E-4846-B003-BEE175F0C7C2}"/>
              </a:ext>
            </a:extLst>
          </p:cNvPr>
          <p:cNvSpPr/>
          <p:nvPr/>
        </p:nvSpPr>
        <p:spPr>
          <a:xfrm>
            <a:off x="1421643" y="2194528"/>
            <a:ext cx="8636755" cy="4165587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8C81F90-F48F-4C64-97DB-944681E4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6" y="2182479"/>
            <a:ext cx="8636754" cy="4189684"/>
          </a:xfrm>
          <a:prstGeom prst="round2Diag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14E2F77-7019-4887-AE16-841C72CF62AD}"/>
              </a:ext>
            </a:extLst>
          </p:cNvPr>
          <p:cNvSpPr/>
          <p:nvPr/>
        </p:nvSpPr>
        <p:spPr>
          <a:xfrm>
            <a:off x="-506825" y="403865"/>
            <a:ext cx="6250208" cy="1377085"/>
          </a:xfrm>
          <a:prstGeom prst="roundRect">
            <a:avLst>
              <a:gd name="adj" fmla="val 3784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Ferramentas Utilizadas</a:t>
            </a:r>
          </a:p>
          <a:p>
            <a:pPr algn="ctr"/>
            <a:r>
              <a:rPr lang="pt-BR" sz="32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Análise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03810E-BFFD-4FEE-9AA6-BE6E9298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498" y="2469593"/>
            <a:ext cx="3654877" cy="191881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F47FF1-9C31-4648-9829-54D53F1EA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227" y="4265274"/>
            <a:ext cx="3985986" cy="176184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7EE3A5F-CFA0-4EEB-9436-3AB881D46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64" b="89796" l="3953" r="95000">
                        <a14:foregroundMark x1="18837" y1="39116" x2="18837" y2="39116"/>
                        <a14:foregroundMark x1="13837" y1="44218" x2="13837" y2="44218"/>
                        <a14:foregroundMark x1="10349" y1="29252" x2="10349" y2="29252"/>
                        <a14:foregroundMark x1="10000" y1="48980" x2="10000" y2="48980"/>
                        <a14:foregroundMark x1="10000" y1="64966" x2="10000" y2="64966"/>
                        <a14:foregroundMark x1="5233" y1="60884" x2="5233" y2="60884"/>
                        <a14:foregroundMark x1="14419" y1="62585" x2="14419" y2="62585"/>
                        <a14:foregroundMark x1="15116" y1="82653" x2="15116" y2="82653"/>
                        <a14:foregroundMark x1="37093" y1="60544" x2="37093" y2="60544"/>
                        <a14:foregroundMark x1="29651" y1="51701" x2="29651" y2="51701"/>
                        <a14:foregroundMark x1="30349" y1="54082" x2="30349" y2="54082"/>
                        <a14:foregroundMark x1="30581" y1="59864" x2="30581" y2="59864"/>
                        <a14:foregroundMark x1="14651" y1="82653" x2="14651" y2="82653"/>
                        <a14:foregroundMark x1="14767" y1="35714" x2="14767" y2="35714"/>
                        <a14:foregroundMark x1="43140" y1="48639" x2="43140" y2="48639"/>
                        <a14:foregroundMark x1="42442" y1="56463" x2="42442" y2="56463"/>
                        <a14:foregroundMark x1="55930" y1="52721" x2="55930" y2="52721"/>
                        <a14:foregroundMark x1="57674" y1="42177" x2="57674" y2="42177"/>
                        <a14:foregroundMark x1="65465" y1="46939" x2="65465" y2="46939"/>
                        <a14:foregroundMark x1="65930" y1="58844" x2="65930" y2="58844"/>
                        <a14:foregroundMark x1="72674" y1="51701" x2="72674" y2="51701"/>
                        <a14:foregroundMark x1="76744" y1="47959" x2="76744" y2="47959"/>
                        <a14:foregroundMark x1="77326" y1="50000" x2="77326" y2="50000"/>
                        <a14:foregroundMark x1="90814" y1="46939" x2="90814" y2="46939"/>
                        <a14:foregroundMark x1="90814" y1="50000" x2="90814" y2="50000"/>
                        <a14:foregroundMark x1="95000" y1="61905" x2="95000" y2="61905"/>
                        <a14:foregroundMark x1="78953" y1="55102" x2="78953" y2="55102"/>
                        <a14:foregroundMark x1="78605" y1="56463" x2="78605" y2="56463"/>
                        <a14:foregroundMark x1="73721" y1="51020" x2="73721" y2="51020"/>
                        <a14:foregroundMark x1="73721" y1="51020" x2="73721" y2="51020"/>
                        <a14:foregroundMark x1="14651" y1="61565" x2="14651" y2="61565"/>
                        <a14:foregroundMark x1="14651" y1="61565" x2="14651" y2="61565"/>
                        <a14:foregroundMark x1="18721" y1="55102" x2="18721" y2="55102"/>
                        <a14:foregroundMark x1="18721" y1="55102" x2="18721" y2="55102"/>
                        <a14:foregroundMark x1="11047" y1="61905" x2="11047" y2="61905"/>
                        <a14:foregroundMark x1="11047" y1="61905" x2="11047" y2="61905"/>
                        <a14:foregroundMark x1="3953" y1="62585" x2="3953" y2="62585"/>
                        <a14:foregroundMark x1="3953" y1="62585" x2="3953" y2="62585"/>
                        <a14:foregroundMark x1="4535" y1="62585" x2="4535" y2="62585"/>
                        <a14:foregroundMark x1="9302" y1="49660" x2="9302" y2="49660"/>
                        <a14:foregroundMark x1="9419" y1="49660" x2="9419" y2="49660"/>
                        <a14:foregroundMark x1="14419" y1="63946" x2="14419" y2="639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7539" y="2770623"/>
            <a:ext cx="3851727" cy="1316753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9D9B638-357E-4776-868A-5BFC1CFAA8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4727296"/>
            <a:ext cx="3490839" cy="8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283618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465051" y="3429000"/>
            <a:ext cx="526189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Bahnschrift SemiBold" panose="020B0502040204020203" pitchFamily="34" charset="0"/>
              </a:rPr>
              <a:t> </a:t>
            </a:r>
            <a:r>
              <a:rPr lang="pt-BR" sz="72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Bahnschrift SemiBold" panose="020B0502040204020203" pitchFamily="34" charset="0"/>
              </a:rPr>
              <a:t>Queimadas</a:t>
            </a:r>
            <a:endParaRPr lang="pt-BR" sz="6000" b="1" spc="-150" dirty="0"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Bahnschrift SemiBold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Bahnschrift SemiLight" panose="020B0502040204020203" pitchFamily="34" charset="0"/>
              </a:rPr>
              <a:t>América do Sul</a:t>
            </a:r>
          </a:p>
        </p:txBody>
      </p:sp>
      <p:pic>
        <p:nvPicPr>
          <p:cNvPr id="5" name="Gráfico 4" descr="Inflamável">
            <a:extLst>
              <a:ext uri="{FF2B5EF4-FFF2-40B4-BE49-F238E27FC236}">
                <a16:creationId xmlns:a16="http://schemas.microsoft.com/office/drawing/2014/main" id="{05A3F5B2-0368-4EF8-A497-130D00E7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783" y="958655"/>
            <a:ext cx="2278433" cy="2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76F7D62-8233-4E04-87A9-66C1FC14AC1C}"/>
              </a:ext>
            </a:extLst>
          </p:cNvPr>
          <p:cNvSpPr/>
          <p:nvPr/>
        </p:nvSpPr>
        <p:spPr>
          <a:xfrm>
            <a:off x="0" y="-9714"/>
            <a:ext cx="12192000" cy="687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CB0BFF-3D7B-4A07-93BC-518C04913D0E}"/>
              </a:ext>
            </a:extLst>
          </p:cNvPr>
          <p:cNvSpPr txBox="1"/>
          <p:nvPr/>
        </p:nvSpPr>
        <p:spPr>
          <a:xfrm>
            <a:off x="6371821" y="1371686"/>
            <a:ext cx="5047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O Brasil encerrou 2020 com o maior número de focos de queimadas em uma década, de acordo com dados do Instituto Nacional de Pesquisas Espaciais (Inpe). No ano passado, o país registrou 222.797 focos, contra 197.632 em 2019, um aumento de 12,7%.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9F15A8-44C5-4827-9E20-5C22AAC8E547}"/>
              </a:ext>
            </a:extLst>
          </p:cNvPr>
          <p:cNvSpPr txBox="1"/>
          <p:nvPr/>
        </p:nvSpPr>
        <p:spPr>
          <a:xfrm>
            <a:off x="788238" y="3435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CENÁRIO NACIONAL </a:t>
            </a:r>
          </a:p>
          <a:p>
            <a:r>
              <a:rPr lang="pt-BR" sz="2800" dirty="0"/>
              <a:t>QUEIMADAS - BRASIL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B636F6-B310-4E5C-879E-B2810DC4E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3693" t="20855" r="889" b="14790"/>
          <a:stretch/>
        </p:blipFill>
        <p:spPr>
          <a:xfrm>
            <a:off x="1352550" y="2646044"/>
            <a:ext cx="10066939" cy="4059557"/>
          </a:xfrm>
          <a:prstGeom prst="rect">
            <a:avLst/>
          </a:prstGeom>
        </p:spPr>
      </p:pic>
      <p:sp>
        <p:nvSpPr>
          <p:cNvPr id="10" name="Freeform 75">
            <a:extLst>
              <a:ext uri="{FF2B5EF4-FFF2-40B4-BE49-F238E27FC236}">
                <a16:creationId xmlns:a16="http://schemas.microsoft.com/office/drawing/2014/main" id="{9463F8E1-54CC-4D30-8CD4-EDC98E40B7DC}"/>
              </a:ext>
            </a:extLst>
          </p:cNvPr>
          <p:cNvSpPr/>
          <p:nvPr/>
        </p:nvSpPr>
        <p:spPr>
          <a:xfrm>
            <a:off x="-640121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8845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76F7D62-8233-4E04-87A9-66C1FC14AC1C}"/>
              </a:ext>
            </a:extLst>
          </p:cNvPr>
          <p:cNvSpPr/>
          <p:nvPr/>
        </p:nvSpPr>
        <p:spPr>
          <a:xfrm>
            <a:off x="0" y="-9714"/>
            <a:ext cx="12192000" cy="687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B12670-E5C5-4BC0-930B-6D1A7EA5A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9" t="11660" r="37343" b="13315"/>
          <a:stretch/>
        </p:blipFill>
        <p:spPr>
          <a:xfrm>
            <a:off x="3481476" y="1552765"/>
            <a:ext cx="5945729" cy="531494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9F15A8-44C5-4827-9E20-5C22AAC8E547}"/>
              </a:ext>
            </a:extLst>
          </p:cNvPr>
          <p:cNvSpPr txBox="1"/>
          <p:nvPr/>
        </p:nvSpPr>
        <p:spPr>
          <a:xfrm>
            <a:off x="788238" y="343549"/>
            <a:ext cx="518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Bahnschrift SemiBold" panose="020B0502040204020203" pitchFamily="34" charset="0"/>
              </a:rPr>
              <a:t>CENÁRIO NACIONAL </a:t>
            </a:r>
          </a:p>
          <a:p>
            <a:r>
              <a:rPr lang="pt-BR" sz="2800" dirty="0"/>
              <a:t>QUEIMADAS - BRASIL</a:t>
            </a:r>
          </a:p>
        </p:txBody>
      </p:sp>
      <p:sp>
        <p:nvSpPr>
          <p:cNvPr id="10" name="Freeform 75">
            <a:extLst>
              <a:ext uri="{FF2B5EF4-FFF2-40B4-BE49-F238E27FC236}">
                <a16:creationId xmlns:a16="http://schemas.microsoft.com/office/drawing/2014/main" id="{9463F8E1-54CC-4D30-8CD4-EDC98E40B7DC}"/>
              </a:ext>
            </a:extLst>
          </p:cNvPr>
          <p:cNvSpPr/>
          <p:nvPr/>
        </p:nvSpPr>
        <p:spPr>
          <a:xfrm>
            <a:off x="-643074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4874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3BE4BB2-A5E4-401A-A74C-13B2151487E0}"/>
              </a:ext>
            </a:extLst>
          </p:cNvPr>
          <p:cNvSpPr/>
          <p:nvPr/>
        </p:nvSpPr>
        <p:spPr>
          <a:xfrm>
            <a:off x="-348343" y="-159027"/>
            <a:ext cx="12672865" cy="7262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-650968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93CC74B-23CA-4DFD-89E8-B1105C01F1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756" y="383404"/>
          <a:ext cx="1730480" cy="170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468702" imgH="1442743" progId="CorelDraw.Graphic.19">
                  <p:embed/>
                </p:oleObj>
              </mc:Choice>
              <mc:Fallback>
                <p:oleObj name="CorelDRAW" r:id="rId5" imgW="1468702" imgH="1442743" progId="CorelDraw.Graphic.19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493CC74B-23CA-4DFD-89E8-B1105C01F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756" y="383404"/>
                        <a:ext cx="1730480" cy="1700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39496098-45D2-4411-96DC-4878155D9A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76" t="1013" b="5544"/>
          <a:stretch/>
        </p:blipFill>
        <p:spPr>
          <a:xfrm>
            <a:off x="2310861" y="1478886"/>
            <a:ext cx="9417313" cy="49962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FCF5E02-3BFB-4B7E-B34D-88720926F3FB}"/>
              </a:ext>
            </a:extLst>
          </p:cNvPr>
          <p:cNvSpPr txBox="1"/>
          <p:nvPr/>
        </p:nvSpPr>
        <p:spPr>
          <a:xfrm>
            <a:off x="3693221" y="530641"/>
            <a:ext cx="6652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SÉRIE HISTORICA | QUEIMADAS -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8776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A5EF82D-995D-4E29-B748-14C6D777780C}"/>
              </a:ext>
            </a:extLst>
          </p:cNvPr>
          <p:cNvSpPr/>
          <p:nvPr/>
        </p:nvSpPr>
        <p:spPr>
          <a:xfrm>
            <a:off x="-348343" y="0"/>
            <a:ext cx="125403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-650968" y="-1108124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rgbClr val="404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LT"/>
          </a:p>
        </p:txBody>
      </p:sp>
      <p:pic>
        <p:nvPicPr>
          <p:cNvPr id="77" name="Graphic 76" descr="Lightbulb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204EC63-8A98-E944-8E9B-EF61D5A2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756" y="530641"/>
            <a:ext cx="703036" cy="703036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93CC74B-23CA-4DFD-89E8-B1105C01F1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756" y="383404"/>
          <a:ext cx="1730480" cy="170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468702" imgH="1442743" progId="CorelDraw.Graphic.19">
                  <p:embed/>
                </p:oleObj>
              </mc:Choice>
              <mc:Fallback>
                <p:oleObj name="CorelDRAW" r:id="rId5" imgW="1468702" imgH="1442743" progId="CorelDraw.Graphic.19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493CC74B-23CA-4DFD-89E8-B1105C01F1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756" y="383404"/>
                        <a:ext cx="1730480" cy="1700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EC9D9AE4-9888-4B60-95E0-6513067D0C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39" t="984" b="5006"/>
          <a:stretch/>
        </p:blipFill>
        <p:spPr>
          <a:xfrm>
            <a:off x="2438400" y="1587500"/>
            <a:ext cx="9144000" cy="480004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6B81A4D-2650-470F-84FF-E21A51422147}"/>
              </a:ext>
            </a:extLst>
          </p:cNvPr>
          <p:cNvSpPr txBox="1"/>
          <p:nvPr/>
        </p:nvSpPr>
        <p:spPr>
          <a:xfrm>
            <a:off x="4076186" y="512826"/>
            <a:ext cx="5240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PREVISÃO DAS QUEIMADAS | BRASIL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64953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webextensions/webextension1.xml><?xml version="1.0" encoding="utf-8"?>
<we:webextension xmlns:we="http://schemas.microsoft.com/office/webextensions/webextension/2010/11" id="{A08EC8D7-055B-4464-BA7F-C7F61A52D4D2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Amazonia&quot;,&quot;values&quot;:{},&quot;data&quot;:{&quot;uri&quot;:&quot;public.tableau.com/app/profile/dem.trio.da.costa.fragoso/viz/Biomas_16251071892280/Painel-Amazonia&quot;},&quot;secure&quot;:false}],&quot;name&quot;:&quot;public.tableau.com/app/profile/dem.trio.da.costa.fragoso/viz/Biomas_16251071892280/Painel-Amazonia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32CF9EF-55A3-457E-9EA6-A2302295A61E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Cerrado&quot;,&quot;values&quot;:{},&quot;data&quot;:{&quot;uri&quot;:&quot;public.tableau.com/app/profile/dem.trio.da.costa.fragoso/viz/Biomas_16251071892280/Painel-Cerrado&quot;},&quot;secure&quot;:false}],&quot;name&quot;:&quot;public.tableau.com/app/profile/dem.trio.da.costa.fragoso/viz/Biomas_16251071892280/Painel-Cerrado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EDE9DE40-01C6-45A7-A73E-F9B604D13B73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Caatinga&quot;,&quot;values&quot;:{},&quot;data&quot;:{&quot;uri&quot;:&quot;public.tableau.com/app/profile/dem.trio.da.costa.fragoso/viz/Biomas_16251071892280/Painel-Caatinga&quot;},&quot;secure&quot;:false}],&quot;name&quot;:&quot;public.tableau.com/app/profile/dem.trio.da.costa.fragoso/viz/Biomas_16251071892280/Painel-Caatinga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A979142-F4E0-4328-82CE-286E0973605A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MataAtlantica&quot;,&quot;values&quot;:{},&quot;data&quot;:{&quot;uri&quot;:&quot;public.tableau.com/app/profile/dem.trio.da.costa.fragoso/viz/Biomas_16251071892280/Painel-MataAtlantica&quot;},&quot;secure&quot;:false}],&quot;name&quot;:&quot;public.tableau.com/app/profile/dem.trio.da.costa.fragoso/viz/Biomas_16251071892280/Painel-MataAtlantica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540CBF70-E987-4190-8653-BAC46504A326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Pantanal&quot;,&quot;values&quot;:{},&quot;data&quot;:{&quot;uri&quot;:&quot;public.tableau.com/app/profile/dem.trio.da.costa.fragoso/viz/Biomas_16251071892280/Painel-Pantanal&quot;},&quot;secure&quot;:false}],&quot;name&quot;:&quot;public.tableau.com/app/profile/dem.trio.da.costa.fragoso/viz/Biomas_16251071892280/Painel-Pantana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5ACFF4E9-3E05-4A58-AD18-96B0C7FA597E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Biomas_16251071892280/Painel-Pampa&quot;,&quot;values&quot;:{},&quot;data&quot;:{&quot;uri&quot;:&quot;public.tableau.com/app/profile/dem.trio.da.costa.fragoso/viz/Biomas_16251071892280/Painel-Pampa&quot;},&quot;secure&quot;:false}],&quot;name&quot;:&quot;public.tableau.com/app/profile/dem.trio.da.costa.fragoso/viz/Biomas_16251071892280/Painel-Pampa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B5FE7A4C-C9EE-430C-B5F7-A7AC701BC8AA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queimadasporkm/Painel2&quot;,&quot;values&quot;:{},&quot;data&quot;:{&quot;uri&quot;:&quot;public.tableau.com/app/profile/dem.trio.da.costa.fragoso/viz/queimadasporkm/Painel2&quot;},&quot;secure&quot;:false}],&quot;name&quot;:&quot;public.tableau.com/app/profile/dem.trio.da.costa.fragoso/viz/queimadasporkm/Painel2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273CC58E-636F-491D-9909-FCC9C3AEE1A8}">
  <we:reference id="wa104295828" version="1.9.0.0" store="pt-B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app/profile/dem.trio.da.costa.fragoso/viz/desmatamento_16251935418340/Painel1&quot;,&quot;values&quot;:{},&quot;data&quot;:{&quot;uri&quot;:&quot;public.tableau.com/app/profile/dem.trio.da.costa.fragoso/viz/desmatamento_16251935418340/Painel1&quot;},&quot;secure&quot;:false}],&quot;name&quot;:&quot;public.tableau.com/app/profile/dem.trio.da.costa.fragoso/viz/desmatamento_16251935418340/Painel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TM03457491[[fn=Metropolitano]]</Template>
  <TotalTime>4411</TotalTime>
  <Words>412</Words>
  <Application>Microsoft Office PowerPoint</Application>
  <PresentationFormat>Widescreen</PresentationFormat>
  <Paragraphs>86</Paragraphs>
  <Slides>25</Slides>
  <Notes>15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40" baseType="lpstr">
      <vt:lpstr>-apple-system</vt:lpstr>
      <vt:lpstr>Arial</vt:lpstr>
      <vt:lpstr>Arial Black</vt:lpstr>
      <vt:lpstr>Bahnschrift</vt:lpstr>
      <vt:lpstr>Bahnschrift Light</vt:lpstr>
      <vt:lpstr>Bahnschrift SemiBold</vt:lpstr>
      <vt:lpstr>Bahnschrift SemiLight</vt:lpstr>
      <vt:lpstr>Calibri</vt:lpstr>
      <vt:lpstr>Calibri Light</vt:lpstr>
      <vt:lpstr>Century Gothic</vt:lpstr>
      <vt:lpstr>Ebrima</vt:lpstr>
      <vt:lpstr>Raleway</vt:lpstr>
      <vt:lpstr>Raleway Black</vt:lpstr>
      <vt:lpstr>Metropolitano</vt:lpstr>
      <vt:lpstr>CorelDRAW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Demétrio Fragoso</cp:lastModifiedBy>
  <cp:revision>284</cp:revision>
  <dcterms:created xsi:type="dcterms:W3CDTF">2020-12-19T18:59:10Z</dcterms:created>
  <dcterms:modified xsi:type="dcterms:W3CDTF">2021-07-02T19:35:28Z</dcterms:modified>
</cp:coreProperties>
</file>